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57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4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F01BB03-A0A7-45E6-5F52-71FB5F52CA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BF459B-CC91-E8F1-96D1-E9CC933878E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E00A0B7-630F-498C-ADD7-28F3EFC2FF7E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418708B-BC25-4F9F-0893-F5CF71C930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FDD02FE-D322-897E-7C04-097B535C9C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899E80-A722-8038-6587-08226D41084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36A924-DA84-4740-ADC0-357C8F0884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DCB4A2A-9B46-4E9F-8676-A18D4B06BBFB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65AE016D-5608-38DE-572D-AA2718BC5D5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D60A3499-9735-E364-09D1-B9290DBF8E8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504BD2CE-E78D-EBEF-C43A-92C745DA6E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DF0641B-7F1C-4F26-AA98-F846F56291B0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048F51D4-0B05-27E0-D7DB-FD84EA8DF9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E6715DFD-BC90-CF5A-7652-85B5D3A90A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7C48F84E-BAB3-15C1-1A0B-51838FB88E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F556C2B-53DC-4D26-B24C-840EF3224B7D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8A012D3D-5677-32B3-A0C4-58AF48E8FA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C1AF00C5-7EC6-2D15-2952-7DC55C8104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F25067CC-DC42-EA3D-F0AE-D12BF26C90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CF9FFA5-DCB0-498D-A51A-09E6DB80EB3F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15402C86-E328-45D8-D90C-AEEB636A5FE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3E6BCEE2-C667-E8E5-017C-18B1DE61AB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A821B15C-7657-8547-2910-9316E09E24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6976D0D-DBEF-4F0C-BDE5-F1C7FC8C6B64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36BDB19B-F80D-639D-1493-78CC742AF97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9AEC15F0-9B3C-E6F3-055A-D31664B825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13A7AF38-6ACB-B95A-9912-97CE8B56AE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CF79C1D-13B4-4EAF-A2C0-6D12ED537B95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0056F350-4ED4-D425-631C-A8C37E02D5E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DCAF1CA0-E210-A944-340E-D2DA64394F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A122489A-FEB8-C26A-6C84-A77B375651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D6B40F0-231A-434C-A640-945487B8FB17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115241D1-CE9F-6A9B-79A7-18D75AD84AE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EE0CBD01-B4B9-B3FF-2DEE-B2C819F7A2E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E423AE7E-361B-826D-FDA3-E6FF99B84E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8E516B7-3352-4392-9C02-BE1706D940B2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99D45DBD-C5D6-869D-5860-7643C74C7FA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B0A11CF7-F3CE-DB35-CD23-B3B201EAFB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748EBAB4-6712-A817-9393-4A636DAD78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2C41817-14B1-4E68-9CAD-A1E484DC0FE9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3A62D45-1702-FE4C-BA6A-1A912B089D16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11D753A-A86B-1335-9CAC-25EA4CA10BC2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D78802A-383F-C7D5-260D-5A7D60B3F0EE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542971-9296-70CC-3C69-6F67C99B15A4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A90D6A77-A0D1-041E-378F-7D7E433AE0B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124E8CD9-E39A-39E0-008E-4EC44E40D1BE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F63AD63F-4BC5-D06E-7F24-D834D759C714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5D53F2D2-3392-F53E-BCE0-07D3D8FE260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AA0A108A-AE45-CE25-6FD1-DA13420FBEA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F351B8C9-61C0-33D2-08E2-4388CA7FB93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43FF3B2-B48D-2EAB-03AB-DE9410D3C1F5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6E9321A-93F9-E107-4775-50269BD9546C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5C6E0AC-071C-963A-1726-5E11B6153A00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8ACF45E-9D72-47FA-824D-9D510A5FB485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13AA23B-223A-C045-B0B5-0046E67B1B29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7B79158-C04F-A4ED-507F-860032FEC078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27">
            <a:extLst>
              <a:ext uri="{FF2B5EF4-FFF2-40B4-BE49-F238E27FC236}">
                <a16:creationId xmlns:a16="http://schemas.microsoft.com/office/drawing/2014/main" id="{77C54845-4F18-FF6E-C115-6F80B150F0E4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85401-F7AD-4D78-852D-CAF115E089FA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16">
            <a:extLst>
              <a:ext uri="{FF2B5EF4-FFF2-40B4-BE49-F238E27FC236}">
                <a16:creationId xmlns:a16="http://schemas.microsoft.com/office/drawing/2014/main" id="{FDF81C19-A8AE-2B5D-29F9-A517C2F74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28">
            <a:extLst>
              <a:ext uri="{FF2B5EF4-FFF2-40B4-BE49-F238E27FC236}">
                <a16:creationId xmlns:a16="http://schemas.microsoft.com/office/drawing/2014/main" id="{310F5002-916B-0E4C-5E82-32853CA2D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59AB6922-4C80-42A9-ACD2-53560A4DA671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1032026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B05C1D5C-BED4-B1AB-CDFB-EBD748E2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0C4C9-DD32-4629-A882-12C656CED1A2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79495563-522E-D591-5C63-1E2A3AF21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1AB07C92-34A6-70CF-32F6-95EFB7DFE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0C336-E6D2-49BD-8876-EA79CDAC8B24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633900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D36E6CEE-9B57-1F66-51A1-9128E886D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884AD-8BB2-4C7A-8196-3D92DA65688D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A41F3488-98B0-89C3-49EA-E2461F132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A794E031-B6E3-B68F-7635-7C44B687D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633493-501C-4F5C-ACDF-8556346CAB8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7478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BE497321-0985-5F40-32DF-F90EA63AE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7A4F2C7-188A-4D91-BAB5-11FCCFE2BBFC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294C4268-48FC-6DB0-7B59-F684AA12DE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016BFD9-DAC2-4016-8A5A-A05C8642FADA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C4AD0119-D87F-31E8-26D7-91241CEB037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5354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6E717D5-2569-A0D2-29E5-9205A25FDCB3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44F318-1624-740D-0A15-17E1DC1A2D4B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ADE2D7-3559-015C-C301-6954E4436D58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E24A94-0BE4-00F0-7DF1-7071A735FC50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174A4B9E-59C2-B4C5-B277-9850C2737A4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5BEA4EDE-C296-70C0-0E8B-6BCEABC3B642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6A7DF049-F8C7-3ECB-AC4F-27F003C48459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C0C3F9F4-B9C3-857A-C2B2-53A05052435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14279F92-8859-39C7-DE19-34FD39E0E10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73AAC2-CFAE-A802-7978-EE4E1A7C3650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B96BE99-B144-03CD-8B9A-0DE8823BCF16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3B4E841-47B9-F31C-AB78-FF12F458431B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784EFA0-9761-BB76-69C0-E5E8034B9665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B52A811-C18D-65A0-3B83-65A4ADADE15E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3911E01-2EF0-62F8-8DEA-E7E85D389AD4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5C85BAAB-5EC3-99A7-5BD4-757307574EAA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4BE21BE5-4F7C-F79C-2913-34656467D4B6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DF692-5E5F-44F3-B32B-95BF408A9506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01F75349-605B-14C8-7BE8-7932B1DF6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FECDF7F2-979C-BEBB-AD88-6C3F518DF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32FBB0B7-DD08-43EB-A6B8-D72E74A7D49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120761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62E2BA4A-4CFA-D7D9-8DD8-B2D12ED9D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DDEDF-1C62-499A-9BA8-BCC6A8786F8C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4B958F51-8E68-55AA-BFA9-B661D2770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BB44B28A-23C0-FE77-E617-F42F4B242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1EE26B-358D-423F-8A7B-4F7764CE5315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7704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3F5FB151-320F-09C5-8D76-57DD18556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A2042-3C65-4678-9AD1-0A2308B528F5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27920690-7AE1-864A-B84F-13EA7491E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1027BA03-AE6B-C6F4-1346-A3BA4B848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D6075F-F9D7-4AB5-AB6E-77F0A32A6523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162867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C05812C2-C6C6-627B-8A90-079B76A30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A64FB0C-E09C-4C28-BDC6-66473CF791A1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91222887-953C-5A78-3E12-12B3A0B333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9A44AFA-58F1-4716-BE64-B0DB91E5C9A4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D81ECF72-3862-AEBA-2F60-59480174EE2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494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062AF72B-889D-F0C0-AF12-44E4BD76C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DA04E-1084-4CFE-9F12-5C0D39405BCD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63AB03-4970-5186-CEF5-93688B10C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46334805-A72F-DD47-956D-2602F5044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6B9B6-F998-41B0-9A9A-34F70F5C5B90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066534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CAFA51E7-8CD8-40D9-4A16-4680AC5A1894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F56AB1C9-5AD2-DEBE-10F6-3E69AF28F3F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16">
            <a:extLst>
              <a:ext uri="{FF2B5EF4-FFF2-40B4-BE49-F238E27FC236}">
                <a16:creationId xmlns:a16="http://schemas.microsoft.com/office/drawing/2014/main" id="{DDB594D2-AEE2-6573-D897-63B5198531B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traight Connector 17">
            <a:extLst>
              <a:ext uri="{FF2B5EF4-FFF2-40B4-BE49-F238E27FC236}">
                <a16:creationId xmlns:a16="http://schemas.microsoft.com/office/drawing/2014/main" id="{854FA99F-A24E-DF2F-BC58-EF020F80E3E8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CD511AF-C0C5-F33C-7644-C449F526BF7C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9">
            <a:extLst>
              <a:ext uri="{FF2B5EF4-FFF2-40B4-BE49-F238E27FC236}">
                <a16:creationId xmlns:a16="http://schemas.microsoft.com/office/drawing/2014/main" id="{C7B96BBE-1D5F-4EE5-4964-A86322494A17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F4D6B14-BB06-EE2A-A2CF-F204E719961F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20">
            <a:extLst>
              <a:ext uri="{FF2B5EF4-FFF2-40B4-BE49-F238E27FC236}">
                <a16:creationId xmlns:a16="http://schemas.microsoft.com/office/drawing/2014/main" id="{E40EAD45-1998-26B9-88C7-4399F63B4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300765D-F4AE-4B6A-A548-B7C1891E0F2D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2" name="Slide Number Placeholder 21">
            <a:extLst>
              <a:ext uri="{FF2B5EF4-FFF2-40B4-BE49-F238E27FC236}">
                <a16:creationId xmlns:a16="http://schemas.microsoft.com/office/drawing/2014/main" id="{77494D89-D3C6-8D5E-218E-47CEBAC33B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53C824-7E53-4C8C-AF0A-A707F78D540B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3" name="Footer Placeholder 22">
            <a:extLst>
              <a:ext uri="{FF2B5EF4-FFF2-40B4-BE49-F238E27FC236}">
                <a16:creationId xmlns:a16="http://schemas.microsoft.com/office/drawing/2014/main" id="{664F0900-0093-C663-B94D-448F9E36F0A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86290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AC869108-67EB-7717-5394-DAEEB9B0BFB1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22046BA-2EE8-A2A3-793B-E1820A68169E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5EB68D89-0AB1-22AB-8719-5D0981EE1696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71236F-FD9C-D753-EA18-C4D42BD891CF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F5FD95A3-DF9B-A10D-E049-A59E797C35C6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C2C1FFEC-76FF-B737-4855-901FCA2A95C2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BB445D35-2072-725B-8EC8-C4F8FE177C15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CED2E38B-51EA-0F7E-2DE9-C0D9DE29D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B216247-6EC1-4EC8-8441-872BE27EFF34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AEBFB84E-1C6F-A24F-87E9-29E112F23E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849CFF-C010-466F-8F03-5995687C9003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7749CBFA-31F0-A5E0-2301-F8D1C5C6257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7373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DA6CB5DE-72A8-3324-138E-3FD48A015765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D8EB96E1-393F-ABFA-F81A-09E671F15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C065FAFF-745B-B741-1DF3-9DD96EDD73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FD61FAB6-41F9-4115-01E8-5A51012CDA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D1A1D63-4B5C-47D8-AD83-02A9F308316F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677637-2479-059A-EBB4-2D533FC0AC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AFF8D0A5-8037-BFA6-72CD-71BF9FA5180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C3556380-6E53-803F-D3C7-3B86E30E9009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EE330F8-05AC-D894-B614-DADE1221B321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31522E3E-B884-85FB-ED4E-B7983F7EAA29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725CE59-01C7-3A72-9409-E84C7857EF47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79F8C54-9D06-76F4-2527-ABAD69053B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6029680B-ED4B-4B09-92E4-4A8F4F794837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0" r:id="rId4"/>
    <p:sldLayoutId id="2147483781" r:id="rId5"/>
    <p:sldLayoutId id="2147483788" r:id="rId6"/>
    <p:sldLayoutId id="2147483782" r:id="rId7"/>
    <p:sldLayoutId id="2147483789" r:id="rId8"/>
    <p:sldLayoutId id="2147483790" r:id="rId9"/>
    <p:sldLayoutId id="2147483783" r:id="rId10"/>
    <p:sldLayoutId id="21474837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4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3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39.wmf"/><Relationship Id="rId26" Type="http://schemas.openxmlformats.org/officeDocument/2006/relationships/image" Target="../media/image43.wmf"/><Relationship Id="rId3" Type="http://schemas.openxmlformats.org/officeDocument/2006/relationships/oleObject" Target="../embeddings/oleObject32.bin"/><Relationship Id="rId21" Type="http://schemas.openxmlformats.org/officeDocument/2006/relationships/oleObject" Target="../embeddings/oleObject41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9.bin"/><Relationship Id="rId25" Type="http://schemas.openxmlformats.org/officeDocument/2006/relationships/oleObject" Target="../embeddings/oleObject43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38.wmf"/><Relationship Id="rId20" Type="http://schemas.openxmlformats.org/officeDocument/2006/relationships/image" Target="../media/image4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6.bin"/><Relationship Id="rId24" Type="http://schemas.openxmlformats.org/officeDocument/2006/relationships/image" Target="../media/image42.wmf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23" Type="http://schemas.openxmlformats.org/officeDocument/2006/relationships/oleObject" Target="../embeddings/oleObject42.bin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40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7.wmf"/><Relationship Id="rId22" Type="http://schemas.openxmlformats.org/officeDocument/2006/relationships/image" Target="../media/image41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49241-B0C7-F77A-66D4-CC48BA5E47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Section 6.3 </a:t>
            </a:r>
            <a:br>
              <a:rPr lang="en-CA" dirty="0"/>
            </a:br>
            <a:r>
              <a:rPr lang="en-CA"/>
              <a:t>Linear Inequalities</a:t>
            </a:r>
            <a:endParaRPr lang="en-CA" dirty="0"/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564F229A-2D26-427A-DF6B-53DD755E7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Box 3">
            <a:extLst>
              <a:ext uri="{FF2B5EF4-FFF2-40B4-BE49-F238E27FC236}">
                <a16:creationId xmlns:a16="http://schemas.microsoft.com/office/drawing/2014/main" id="{F043CA87-2F99-39D9-DEF5-E2A2E99F6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062B8-982E-F344-BB8B-F3D226248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Review: Number Line</a:t>
            </a:r>
          </a:p>
        </p:txBody>
      </p:sp>
      <p:grpSp>
        <p:nvGrpSpPr>
          <p:cNvPr id="11267" name="Group 81">
            <a:extLst>
              <a:ext uri="{FF2B5EF4-FFF2-40B4-BE49-F238E27FC236}">
                <a16:creationId xmlns:a16="http://schemas.microsoft.com/office/drawing/2014/main" id="{B9488EAC-E7D8-3DF5-4633-4E4228BAF8A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-107950" y="3357563"/>
            <a:ext cx="9372600" cy="1439862"/>
            <a:chOff x="-960" y="1653"/>
            <a:chExt cx="7684" cy="1014"/>
          </a:xfrm>
        </p:grpSpPr>
        <p:sp>
          <p:nvSpPr>
            <p:cNvPr id="11306" name="AutoShape 80">
              <a:extLst>
                <a:ext uri="{FF2B5EF4-FFF2-40B4-BE49-F238E27FC236}">
                  <a16:creationId xmlns:a16="http://schemas.microsoft.com/office/drawing/2014/main" id="{C002CE36-5FAB-A262-A21D-4F507A921D1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960" y="1653"/>
              <a:ext cx="7680" cy="10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7" name="Rectangle 82">
              <a:extLst>
                <a:ext uri="{FF2B5EF4-FFF2-40B4-BE49-F238E27FC236}">
                  <a16:creationId xmlns:a16="http://schemas.microsoft.com/office/drawing/2014/main" id="{8888C8C4-4060-89C5-EC28-E34CD84B0A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944" y="1659"/>
              <a:ext cx="7668" cy="1002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Calibri" panose="020F0502020204030204" pitchFamily="34" charset="0"/>
              </a:endParaRPr>
            </a:p>
          </p:txBody>
        </p:sp>
        <p:sp>
          <p:nvSpPr>
            <p:cNvPr id="11308" name="Line 85">
              <a:extLst>
                <a:ext uri="{FF2B5EF4-FFF2-40B4-BE49-F238E27FC236}">
                  <a16:creationId xmlns:a16="http://schemas.microsoft.com/office/drawing/2014/main" id="{4ABBA75E-AA79-4C60-37F0-6415C19822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688" y="2159"/>
              <a:ext cx="7165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9" name="Line 96">
              <a:extLst>
                <a:ext uri="{FF2B5EF4-FFF2-40B4-BE49-F238E27FC236}">
                  <a16:creationId xmlns:a16="http://schemas.microsoft.com/office/drawing/2014/main" id="{78D4067D-0F06-4775-8730-A7F2B5228D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468" y="1987"/>
              <a:ext cx="1" cy="237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0" name="Rectangle 97">
              <a:extLst>
                <a:ext uri="{FF2B5EF4-FFF2-40B4-BE49-F238E27FC236}">
                  <a16:creationId xmlns:a16="http://schemas.microsoft.com/office/drawing/2014/main" id="{FA225371-7975-734E-0F87-1A6C1DD2E1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09" y="2226"/>
              <a:ext cx="279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>
                  <a:solidFill>
                    <a:srgbClr val="000000"/>
                  </a:solidFill>
                  <a:latin typeface="Courier New" panose="02070309020205020404" pitchFamily="49" charset="0"/>
                </a:rPr>
                <a:t>-7</a:t>
              </a:r>
              <a:endParaRPr lang="en-US" altLang="en-US" sz="2200">
                <a:latin typeface="Arial" panose="020B0604020202020204" pitchFamily="34" charset="0"/>
              </a:endParaRPr>
            </a:p>
          </p:txBody>
        </p:sp>
        <p:sp>
          <p:nvSpPr>
            <p:cNvPr id="11311" name="Line 98">
              <a:extLst>
                <a:ext uri="{FF2B5EF4-FFF2-40B4-BE49-F238E27FC236}">
                  <a16:creationId xmlns:a16="http://schemas.microsoft.com/office/drawing/2014/main" id="{ADDE5551-7065-02F9-B219-B0D059A11F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" y="1987"/>
              <a:ext cx="1" cy="237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2" name="Rectangle 99">
              <a:extLst>
                <a:ext uri="{FF2B5EF4-FFF2-40B4-BE49-F238E27FC236}">
                  <a16:creationId xmlns:a16="http://schemas.microsoft.com/office/drawing/2014/main" id="{B436F6D8-7D04-303C-75AE-155301AFFC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29" y="2226"/>
              <a:ext cx="279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>
                  <a:solidFill>
                    <a:srgbClr val="000000"/>
                  </a:solidFill>
                  <a:latin typeface="Courier New" panose="02070309020205020404" pitchFamily="49" charset="0"/>
                </a:rPr>
                <a:t>-6</a:t>
              </a:r>
              <a:endParaRPr lang="en-US" altLang="en-US" sz="2200">
                <a:latin typeface="Arial" panose="020B0604020202020204" pitchFamily="34" charset="0"/>
              </a:endParaRPr>
            </a:p>
          </p:txBody>
        </p:sp>
        <p:sp>
          <p:nvSpPr>
            <p:cNvPr id="11313" name="Line 100">
              <a:extLst>
                <a:ext uri="{FF2B5EF4-FFF2-40B4-BE49-F238E27FC236}">
                  <a16:creationId xmlns:a16="http://schemas.microsoft.com/office/drawing/2014/main" id="{FCB6A597-9E2B-87F2-9552-E62C192A88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6" y="2121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4" name="Rectangle 101">
              <a:extLst>
                <a:ext uri="{FF2B5EF4-FFF2-40B4-BE49-F238E27FC236}">
                  <a16:creationId xmlns:a16="http://schemas.microsoft.com/office/drawing/2014/main" id="{B84511A5-CE90-B090-999C-3ACBB40DCE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2226"/>
              <a:ext cx="279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>
                  <a:solidFill>
                    <a:srgbClr val="000000"/>
                  </a:solidFill>
                  <a:latin typeface="Courier New" panose="02070309020205020404" pitchFamily="49" charset="0"/>
                </a:rPr>
                <a:t>-5</a:t>
              </a:r>
              <a:endParaRPr lang="en-US" altLang="en-US" sz="2200">
                <a:latin typeface="Arial" panose="020B0604020202020204" pitchFamily="34" charset="0"/>
              </a:endParaRPr>
            </a:p>
          </p:txBody>
        </p:sp>
        <p:sp>
          <p:nvSpPr>
            <p:cNvPr id="11315" name="Line 102">
              <a:extLst>
                <a:ext uri="{FF2B5EF4-FFF2-40B4-BE49-F238E27FC236}">
                  <a16:creationId xmlns:a16="http://schemas.microsoft.com/office/drawing/2014/main" id="{BF0D8DB3-5B21-FEDE-3236-2358D2DC65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6" y="2121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6" name="Rectangle 103">
              <a:extLst>
                <a:ext uri="{FF2B5EF4-FFF2-40B4-BE49-F238E27FC236}">
                  <a16:creationId xmlns:a16="http://schemas.microsoft.com/office/drawing/2014/main" id="{93618CB7-DE16-5024-E147-9938A45AD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5" y="2226"/>
              <a:ext cx="279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>
                  <a:solidFill>
                    <a:srgbClr val="000000"/>
                  </a:solidFill>
                  <a:latin typeface="Courier New" panose="02070309020205020404" pitchFamily="49" charset="0"/>
                </a:rPr>
                <a:t>-4</a:t>
              </a:r>
              <a:endParaRPr lang="en-US" altLang="en-US" sz="2200">
                <a:latin typeface="Arial" panose="020B0604020202020204" pitchFamily="34" charset="0"/>
              </a:endParaRPr>
            </a:p>
          </p:txBody>
        </p:sp>
        <p:sp>
          <p:nvSpPr>
            <p:cNvPr id="11317" name="Line 104">
              <a:extLst>
                <a:ext uri="{FF2B5EF4-FFF2-40B4-BE49-F238E27FC236}">
                  <a16:creationId xmlns:a16="http://schemas.microsoft.com/office/drawing/2014/main" id="{6F43A1CC-27D8-4178-DC61-C5476ACF88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6" y="2121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18" name="Rectangle 105">
              <a:extLst>
                <a:ext uri="{FF2B5EF4-FFF2-40B4-BE49-F238E27FC236}">
                  <a16:creationId xmlns:a16="http://schemas.microsoft.com/office/drawing/2014/main" id="{32F5F66F-1C7E-7177-1BDA-BD15B878BC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5" y="2226"/>
              <a:ext cx="279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>
                  <a:solidFill>
                    <a:srgbClr val="000000"/>
                  </a:solidFill>
                  <a:latin typeface="Courier New" panose="02070309020205020404" pitchFamily="49" charset="0"/>
                </a:rPr>
                <a:t>-3</a:t>
              </a:r>
              <a:endParaRPr lang="en-US" altLang="en-US" sz="2200">
                <a:latin typeface="Arial" panose="020B0604020202020204" pitchFamily="34" charset="0"/>
              </a:endParaRPr>
            </a:p>
          </p:txBody>
        </p:sp>
        <p:sp>
          <p:nvSpPr>
            <p:cNvPr id="11319" name="Line 106">
              <a:extLst>
                <a:ext uri="{FF2B5EF4-FFF2-40B4-BE49-F238E27FC236}">
                  <a16:creationId xmlns:a16="http://schemas.microsoft.com/office/drawing/2014/main" id="{2D2F599B-C24E-3016-6AB3-CEE9B56D0F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6" y="2121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0" name="Rectangle 107">
              <a:extLst>
                <a:ext uri="{FF2B5EF4-FFF2-40B4-BE49-F238E27FC236}">
                  <a16:creationId xmlns:a16="http://schemas.microsoft.com/office/drawing/2014/main" id="{628DA059-74AA-B0AE-D609-9E6B6DD138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5" y="2226"/>
              <a:ext cx="279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>
                  <a:solidFill>
                    <a:srgbClr val="000000"/>
                  </a:solidFill>
                  <a:latin typeface="Courier New" panose="02070309020205020404" pitchFamily="49" charset="0"/>
                </a:rPr>
                <a:t>-2</a:t>
              </a:r>
              <a:endParaRPr lang="en-US" altLang="en-US" sz="2200">
                <a:latin typeface="Arial" panose="020B0604020202020204" pitchFamily="34" charset="0"/>
              </a:endParaRPr>
            </a:p>
          </p:txBody>
        </p:sp>
        <p:sp>
          <p:nvSpPr>
            <p:cNvPr id="11321" name="Line 108">
              <a:extLst>
                <a:ext uri="{FF2B5EF4-FFF2-40B4-BE49-F238E27FC236}">
                  <a16:creationId xmlns:a16="http://schemas.microsoft.com/office/drawing/2014/main" id="{8FE20735-B50D-728C-6115-71AC1537D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2121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2" name="Rectangle 109">
              <a:extLst>
                <a:ext uri="{FF2B5EF4-FFF2-40B4-BE49-F238E27FC236}">
                  <a16:creationId xmlns:a16="http://schemas.microsoft.com/office/drawing/2014/main" id="{8AB3BCE5-BEF5-483F-BA2F-41494BB462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9" y="2226"/>
              <a:ext cx="279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2200">
                <a:latin typeface="Arial" panose="020B0604020202020204" pitchFamily="34" charset="0"/>
              </a:endParaRPr>
            </a:p>
          </p:txBody>
        </p:sp>
        <p:sp>
          <p:nvSpPr>
            <p:cNvPr id="11323" name="Rectangle 110">
              <a:extLst>
                <a:ext uri="{FF2B5EF4-FFF2-40B4-BE49-F238E27FC236}">
                  <a16:creationId xmlns:a16="http://schemas.microsoft.com/office/drawing/2014/main" id="{23CCC090-352C-EBAB-85DE-A81EE0ACD8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8" y="2226"/>
              <a:ext cx="139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>
                  <a:solidFill>
                    <a:srgbClr val="000000"/>
                  </a:solidFill>
                  <a:latin typeface="Courier New" panose="02070309020205020404" pitchFamily="49" charset="0"/>
                </a:rPr>
                <a:t>0</a:t>
              </a:r>
              <a:endParaRPr lang="en-US" altLang="en-US" sz="2200">
                <a:latin typeface="Arial" panose="020B0604020202020204" pitchFamily="34" charset="0"/>
              </a:endParaRPr>
            </a:p>
          </p:txBody>
        </p:sp>
        <p:sp>
          <p:nvSpPr>
            <p:cNvPr id="11324" name="Line 111">
              <a:extLst>
                <a:ext uri="{FF2B5EF4-FFF2-40B4-BE49-F238E27FC236}">
                  <a16:creationId xmlns:a16="http://schemas.microsoft.com/office/drawing/2014/main" id="{4E39B78F-5BE4-2951-7D23-D9F47DA727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0" y="2121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5" name="Rectangle 112">
              <a:extLst>
                <a:ext uri="{FF2B5EF4-FFF2-40B4-BE49-F238E27FC236}">
                  <a16:creationId xmlns:a16="http://schemas.microsoft.com/office/drawing/2014/main" id="{4E205961-8899-410F-A403-D3CC7EA45B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7" y="2226"/>
              <a:ext cx="139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2200">
                <a:latin typeface="Arial" panose="020B0604020202020204" pitchFamily="34" charset="0"/>
              </a:endParaRPr>
            </a:p>
          </p:txBody>
        </p:sp>
        <p:sp>
          <p:nvSpPr>
            <p:cNvPr id="11326" name="Line 113">
              <a:extLst>
                <a:ext uri="{FF2B5EF4-FFF2-40B4-BE49-F238E27FC236}">
                  <a16:creationId xmlns:a16="http://schemas.microsoft.com/office/drawing/2014/main" id="{3E6960A4-6FED-D0F1-E382-2D2179E2AF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2121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7" name="Rectangle 114">
              <a:extLst>
                <a:ext uri="{FF2B5EF4-FFF2-40B4-BE49-F238E27FC236}">
                  <a16:creationId xmlns:a16="http://schemas.microsoft.com/office/drawing/2014/main" id="{CC79A2F4-EC28-8C9A-EB94-5E9448D5CF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7" y="2226"/>
              <a:ext cx="139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2200">
                <a:latin typeface="Arial" panose="020B0604020202020204" pitchFamily="34" charset="0"/>
              </a:endParaRPr>
            </a:p>
          </p:txBody>
        </p:sp>
        <p:sp>
          <p:nvSpPr>
            <p:cNvPr id="11328" name="Line 115">
              <a:extLst>
                <a:ext uri="{FF2B5EF4-FFF2-40B4-BE49-F238E27FC236}">
                  <a16:creationId xmlns:a16="http://schemas.microsoft.com/office/drawing/2014/main" id="{45BD3D15-1EA2-FA82-431D-761B53AB13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14" y="2121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29" name="Rectangle 116">
              <a:extLst>
                <a:ext uri="{FF2B5EF4-FFF2-40B4-BE49-F238E27FC236}">
                  <a16:creationId xmlns:a16="http://schemas.microsoft.com/office/drawing/2014/main" id="{C8E5EF1E-797E-79B2-9648-BB2BD0F90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1" y="2226"/>
              <a:ext cx="139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>
                  <a:solidFill>
                    <a:srgbClr val="00000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 sz="2200">
                <a:latin typeface="Arial" panose="020B0604020202020204" pitchFamily="34" charset="0"/>
              </a:endParaRPr>
            </a:p>
          </p:txBody>
        </p:sp>
        <p:sp>
          <p:nvSpPr>
            <p:cNvPr id="11330" name="Line 117">
              <a:extLst>
                <a:ext uri="{FF2B5EF4-FFF2-40B4-BE49-F238E27FC236}">
                  <a16:creationId xmlns:a16="http://schemas.microsoft.com/office/drawing/2014/main" id="{B7DA8AF3-A546-4ECE-20A7-84CA5203AE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94" y="2121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1" name="Rectangle 118">
              <a:extLst>
                <a:ext uri="{FF2B5EF4-FFF2-40B4-BE49-F238E27FC236}">
                  <a16:creationId xmlns:a16="http://schemas.microsoft.com/office/drawing/2014/main" id="{0453EAB7-0C83-E16B-0803-698E97848E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1" y="2226"/>
              <a:ext cx="139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>
                  <a:solidFill>
                    <a:srgbClr val="00000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 sz="2200">
                <a:latin typeface="Arial" panose="020B0604020202020204" pitchFamily="34" charset="0"/>
              </a:endParaRPr>
            </a:p>
          </p:txBody>
        </p:sp>
        <p:sp>
          <p:nvSpPr>
            <p:cNvPr id="11332" name="Line 119">
              <a:extLst>
                <a:ext uri="{FF2B5EF4-FFF2-40B4-BE49-F238E27FC236}">
                  <a16:creationId xmlns:a16="http://schemas.microsoft.com/office/drawing/2014/main" id="{441F4848-896C-E7F8-BC5D-C445706E74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74" y="2121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3" name="Rectangle 120">
              <a:extLst>
                <a:ext uri="{FF2B5EF4-FFF2-40B4-BE49-F238E27FC236}">
                  <a16:creationId xmlns:a16="http://schemas.microsoft.com/office/drawing/2014/main" id="{5329A604-3B9A-D819-7F18-42F8BDBBCA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1" y="2226"/>
              <a:ext cx="139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>
                  <a:solidFill>
                    <a:srgbClr val="000000"/>
                  </a:solidFill>
                  <a:latin typeface="Courier New" panose="02070309020205020404" pitchFamily="49" charset="0"/>
                </a:rPr>
                <a:t>5</a:t>
              </a:r>
              <a:endParaRPr lang="en-US" altLang="en-US" sz="2200">
                <a:latin typeface="Arial" panose="020B0604020202020204" pitchFamily="34" charset="0"/>
              </a:endParaRPr>
            </a:p>
          </p:txBody>
        </p:sp>
        <p:sp>
          <p:nvSpPr>
            <p:cNvPr id="11334" name="Line 121">
              <a:extLst>
                <a:ext uri="{FF2B5EF4-FFF2-40B4-BE49-F238E27FC236}">
                  <a16:creationId xmlns:a16="http://schemas.microsoft.com/office/drawing/2014/main" id="{148A6B7C-A421-0CE9-DA4F-69ED3C6153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54" y="2121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5" name="Rectangle 122">
              <a:extLst>
                <a:ext uri="{FF2B5EF4-FFF2-40B4-BE49-F238E27FC236}">
                  <a16:creationId xmlns:a16="http://schemas.microsoft.com/office/drawing/2014/main" id="{BA2FE281-68A8-215B-B77B-FE14226695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1" y="2226"/>
              <a:ext cx="139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>
                  <a:solidFill>
                    <a:srgbClr val="000000"/>
                  </a:solidFill>
                  <a:latin typeface="Courier New" panose="02070309020205020404" pitchFamily="49" charset="0"/>
                </a:rPr>
                <a:t>6</a:t>
              </a:r>
              <a:endParaRPr lang="en-US" altLang="en-US" sz="2200">
                <a:latin typeface="Arial" panose="020B0604020202020204" pitchFamily="34" charset="0"/>
              </a:endParaRPr>
            </a:p>
          </p:txBody>
        </p:sp>
        <p:sp>
          <p:nvSpPr>
            <p:cNvPr id="11336" name="Line 123">
              <a:extLst>
                <a:ext uri="{FF2B5EF4-FFF2-40B4-BE49-F238E27FC236}">
                  <a16:creationId xmlns:a16="http://schemas.microsoft.com/office/drawing/2014/main" id="{7C845EC7-E420-BF37-CBE3-76963C038F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28" y="2121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7" name="Rectangle 124">
              <a:extLst>
                <a:ext uri="{FF2B5EF4-FFF2-40B4-BE49-F238E27FC236}">
                  <a16:creationId xmlns:a16="http://schemas.microsoft.com/office/drawing/2014/main" id="{864FA306-645C-F8E7-FC45-FFEC7AAF72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65" y="2226"/>
              <a:ext cx="139" cy="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200">
                  <a:solidFill>
                    <a:srgbClr val="000000"/>
                  </a:solidFill>
                  <a:latin typeface="Courier New" panose="02070309020205020404" pitchFamily="49" charset="0"/>
                </a:rPr>
                <a:t>7</a:t>
              </a:r>
              <a:endParaRPr lang="en-US" altLang="en-US" sz="2200">
                <a:latin typeface="Arial" panose="020B0604020202020204" pitchFamily="34" charset="0"/>
              </a:endParaRPr>
            </a:p>
          </p:txBody>
        </p:sp>
        <p:sp>
          <p:nvSpPr>
            <p:cNvPr id="11338" name="Line 111">
              <a:extLst>
                <a:ext uri="{FF2B5EF4-FFF2-40B4-BE49-F238E27FC236}">
                  <a16:creationId xmlns:a16="http://schemas.microsoft.com/office/drawing/2014/main" id="{25EB0309-DFDB-672E-2CF2-458E121D9A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4" y="2121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9" name="Line 96">
              <a:extLst>
                <a:ext uri="{FF2B5EF4-FFF2-40B4-BE49-F238E27FC236}">
                  <a16:creationId xmlns:a16="http://schemas.microsoft.com/office/drawing/2014/main" id="{B4CEC777-FFDB-883A-DB94-2D745E00CA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8" y="1987"/>
              <a:ext cx="1" cy="237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0" name="Line 98">
              <a:extLst>
                <a:ext uri="{FF2B5EF4-FFF2-40B4-BE49-F238E27FC236}">
                  <a16:creationId xmlns:a16="http://schemas.microsoft.com/office/drawing/2014/main" id="{2D57E2BA-5E88-D5E0-EB79-8D8D775A4F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8" y="1987"/>
              <a:ext cx="1" cy="237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1" name="Line 96">
              <a:extLst>
                <a:ext uri="{FF2B5EF4-FFF2-40B4-BE49-F238E27FC236}">
                  <a16:creationId xmlns:a16="http://schemas.microsoft.com/office/drawing/2014/main" id="{209834A8-913D-E174-5115-2EC7540ACD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4" y="1987"/>
              <a:ext cx="1" cy="237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2" name="Line 98">
              <a:extLst>
                <a:ext uri="{FF2B5EF4-FFF2-40B4-BE49-F238E27FC236}">
                  <a16:creationId xmlns:a16="http://schemas.microsoft.com/office/drawing/2014/main" id="{A606B8CE-0EF7-40E0-CEDF-F39014118E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4" y="1987"/>
              <a:ext cx="1" cy="237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3" name="Line 96">
              <a:extLst>
                <a:ext uri="{FF2B5EF4-FFF2-40B4-BE49-F238E27FC236}">
                  <a16:creationId xmlns:a16="http://schemas.microsoft.com/office/drawing/2014/main" id="{43E018AB-CC69-6075-B4E7-B09766F8A1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1987"/>
              <a:ext cx="1" cy="237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4" name="Line 98">
              <a:extLst>
                <a:ext uri="{FF2B5EF4-FFF2-40B4-BE49-F238E27FC236}">
                  <a16:creationId xmlns:a16="http://schemas.microsoft.com/office/drawing/2014/main" id="{8384E510-E9B8-3BE8-0262-A0B62EB346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1987"/>
              <a:ext cx="1" cy="237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5" name="Line 96">
              <a:extLst>
                <a:ext uri="{FF2B5EF4-FFF2-40B4-BE49-F238E27FC236}">
                  <a16:creationId xmlns:a16="http://schemas.microsoft.com/office/drawing/2014/main" id="{34DF7B87-B822-D080-0A2A-2CC9BFEC7D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6" y="1987"/>
              <a:ext cx="1" cy="237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6" name="Line 98">
              <a:extLst>
                <a:ext uri="{FF2B5EF4-FFF2-40B4-BE49-F238E27FC236}">
                  <a16:creationId xmlns:a16="http://schemas.microsoft.com/office/drawing/2014/main" id="{7FF9DD60-77D7-1567-4554-8CA90433EA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6" y="1987"/>
              <a:ext cx="1" cy="237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7" name="Line 96">
              <a:extLst>
                <a:ext uri="{FF2B5EF4-FFF2-40B4-BE49-F238E27FC236}">
                  <a16:creationId xmlns:a16="http://schemas.microsoft.com/office/drawing/2014/main" id="{E3C80389-63A9-B6FC-22B9-B212EC851B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12" y="1987"/>
              <a:ext cx="1" cy="237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8" name="Line 98">
              <a:extLst>
                <a:ext uri="{FF2B5EF4-FFF2-40B4-BE49-F238E27FC236}">
                  <a16:creationId xmlns:a16="http://schemas.microsoft.com/office/drawing/2014/main" id="{7F5F4B9D-E55E-A29C-921E-09A6C4904A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92" y="1987"/>
              <a:ext cx="1" cy="237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49" name="Line 96">
              <a:extLst>
                <a:ext uri="{FF2B5EF4-FFF2-40B4-BE49-F238E27FC236}">
                  <a16:creationId xmlns:a16="http://schemas.microsoft.com/office/drawing/2014/main" id="{0F0158DC-6FAF-11A6-FE35-2B354242AF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68" y="1987"/>
              <a:ext cx="1" cy="237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0" name="Line 98">
              <a:extLst>
                <a:ext uri="{FF2B5EF4-FFF2-40B4-BE49-F238E27FC236}">
                  <a16:creationId xmlns:a16="http://schemas.microsoft.com/office/drawing/2014/main" id="{91DF689C-D423-44A2-EDEC-16E58BADD1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48" y="1987"/>
              <a:ext cx="1" cy="237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1" name="Line 96">
              <a:extLst>
                <a:ext uri="{FF2B5EF4-FFF2-40B4-BE49-F238E27FC236}">
                  <a16:creationId xmlns:a16="http://schemas.microsoft.com/office/drawing/2014/main" id="{4D5A5ACD-8246-7A18-F6F6-F6E6976B19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34" y="1987"/>
              <a:ext cx="1" cy="237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BBC1B94-A943-B7CE-26A6-5AA95D1E179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0825" y="1052513"/>
            <a:ext cx="8075613" cy="1081087"/>
          </a:xfrm>
        </p:spPr>
        <p:txBody>
          <a:bodyPr/>
          <a:lstStyle/>
          <a:p>
            <a:pPr eaLnBrk="1" hangingPunct="1"/>
            <a:r>
              <a:rPr lang="en-CA" altLang="en-US"/>
              <a:t>Values to the right get bigger </a:t>
            </a:r>
            <a:r>
              <a:rPr lang="en-CA" altLang="en-US">
                <a:sym typeface="Wingdings" panose="05000000000000000000" pitchFamily="2" charset="2"/>
              </a:rPr>
              <a:t> Positive</a:t>
            </a:r>
          </a:p>
          <a:p>
            <a:pPr eaLnBrk="1" hangingPunct="1"/>
            <a:r>
              <a:rPr lang="en-CA" altLang="en-US"/>
              <a:t>Value to the “left” get smaller </a:t>
            </a:r>
            <a:r>
              <a:rPr lang="en-CA" altLang="en-US">
                <a:sym typeface="Wingdings" panose="05000000000000000000" pitchFamily="2" charset="2"/>
              </a:rPr>
              <a:t> Negative</a:t>
            </a:r>
            <a:endParaRPr lang="en-CA" altLang="en-US"/>
          </a:p>
        </p:txBody>
      </p:sp>
      <p:sp>
        <p:nvSpPr>
          <p:cNvPr id="3" name="Right Arrow 2">
            <a:extLst>
              <a:ext uri="{FF2B5EF4-FFF2-40B4-BE49-F238E27FC236}">
                <a16:creationId xmlns:a16="http://schemas.microsoft.com/office/drawing/2014/main" id="{DBF4A2E5-E1FE-0EFE-C93A-A291AD66F018}"/>
              </a:ext>
            </a:extLst>
          </p:cNvPr>
          <p:cNvSpPr/>
          <p:nvPr/>
        </p:nvSpPr>
        <p:spPr>
          <a:xfrm flipH="1">
            <a:off x="1416050" y="3357563"/>
            <a:ext cx="2592388" cy="503237"/>
          </a:xfrm>
          <a:prstGeom prst="rightArrow">
            <a:avLst>
              <a:gd name="adj1" fmla="val 50000"/>
              <a:gd name="adj2" fmla="val 133558"/>
            </a:avLst>
          </a:prstGeom>
          <a:solidFill>
            <a:srgbClr val="FF0000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52" name="Right Arrow 51">
            <a:extLst>
              <a:ext uri="{FF2B5EF4-FFF2-40B4-BE49-F238E27FC236}">
                <a16:creationId xmlns:a16="http://schemas.microsoft.com/office/drawing/2014/main" id="{E7101C77-CA14-F993-EAF8-D09B06D80938}"/>
              </a:ext>
            </a:extLst>
          </p:cNvPr>
          <p:cNvSpPr/>
          <p:nvPr/>
        </p:nvSpPr>
        <p:spPr>
          <a:xfrm>
            <a:off x="5168900" y="3365500"/>
            <a:ext cx="2592388" cy="503238"/>
          </a:xfrm>
          <a:prstGeom prst="rightArrow">
            <a:avLst>
              <a:gd name="adj1" fmla="val 50000"/>
              <a:gd name="adj2" fmla="val 133558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7A59ED4B-E455-AD14-B45D-5830897A3A26}"/>
              </a:ext>
            </a:extLst>
          </p:cNvPr>
          <p:cNvSpPr txBox="1">
            <a:spLocks/>
          </p:cNvSpPr>
          <p:nvPr/>
        </p:nvSpPr>
        <p:spPr bwMode="auto">
          <a:xfrm>
            <a:off x="241300" y="2060575"/>
            <a:ext cx="8075613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/>
              <a:t>Given each letter on the number line, indicate which value below best represents it</a:t>
            </a:r>
          </a:p>
        </p:txBody>
      </p:sp>
      <p:sp>
        <p:nvSpPr>
          <p:cNvPr id="9216" name="TextBox 9215">
            <a:extLst>
              <a:ext uri="{FF2B5EF4-FFF2-40B4-BE49-F238E27FC236}">
                <a16:creationId xmlns:a16="http://schemas.microsoft.com/office/drawing/2014/main" id="{A14915E1-16E0-BD52-3763-8A127950D2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2924175"/>
            <a:ext cx="48101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3200" b="1">
                <a:latin typeface="Arial" panose="020B0604020202020204" pitchFamily="34" charset="0"/>
              </a:rPr>
              <a:t>A</a:t>
            </a:r>
          </a:p>
        </p:txBody>
      </p:sp>
      <p:cxnSp>
        <p:nvCxnSpPr>
          <p:cNvPr id="9218" name="Straight Arrow Connector 9217">
            <a:extLst>
              <a:ext uri="{FF2B5EF4-FFF2-40B4-BE49-F238E27FC236}">
                <a16:creationId xmlns:a16="http://schemas.microsoft.com/office/drawing/2014/main" id="{6100480D-402B-FE31-0FD3-A568475146C1}"/>
              </a:ext>
            </a:extLst>
          </p:cNvPr>
          <p:cNvCxnSpPr/>
          <p:nvPr/>
        </p:nvCxnSpPr>
        <p:spPr>
          <a:xfrm>
            <a:off x="5461000" y="3436938"/>
            <a:ext cx="0" cy="568325"/>
          </a:xfrm>
          <a:prstGeom prst="straightConnector1">
            <a:avLst/>
          </a:prstGeom>
          <a:ln w="50800">
            <a:solidFill>
              <a:schemeClr val="tx1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2612E711-0A47-6109-4F99-0E23A2FC3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4225" y="2924175"/>
            <a:ext cx="482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3200" b="1">
                <a:latin typeface="Arial" panose="020B0604020202020204" pitchFamily="34" charset="0"/>
              </a:rPr>
              <a:t>B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7C1FD2A6-9313-4A08-BC23-6E707A537834}"/>
              </a:ext>
            </a:extLst>
          </p:cNvPr>
          <p:cNvCxnSpPr/>
          <p:nvPr/>
        </p:nvCxnSpPr>
        <p:spPr>
          <a:xfrm>
            <a:off x="4835525" y="3436938"/>
            <a:ext cx="0" cy="568325"/>
          </a:xfrm>
          <a:prstGeom prst="straightConnector1">
            <a:avLst/>
          </a:prstGeom>
          <a:ln w="50800">
            <a:solidFill>
              <a:schemeClr val="tx1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3A877B79-85DE-5C51-93BF-20ED89251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2924175"/>
            <a:ext cx="48101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3200" b="1">
                <a:latin typeface="Arial" panose="020B0604020202020204" pitchFamily="34" charset="0"/>
              </a:rPr>
              <a:t>C</a:t>
            </a: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3D91EDCB-B738-04DE-D76A-C5C5F088B90C}"/>
              </a:ext>
            </a:extLst>
          </p:cNvPr>
          <p:cNvCxnSpPr/>
          <p:nvPr/>
        </p:nvCxnSpPr>
        <p:spPr>
          <a:xfrm>
            <a:off x="3660775" y="3436938"/>
            <a:ext cx="0" cy="568325"/>
          </a:xfrm>
          <a:prstGeom prst="straightConnector1">
            <a:avLst/>
          </a:prstGeom>
          <a:ln w="50800">
            <a:solidFill>
              <a:schemeClr val="tx1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2DE86101-3770-DA77-C98A-81EB51992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2924175"/>
            <a:ext cx="481012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3200" b="1">
                <a:latin typeface="Arial" panose="020B0604020202020204" pitchFamily="34" charset="0"/>
              </a:rPr>
              <a:t>D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8FDC5F53-B8B1-D25F-053E-EF633034ABE8}"/>
              </a:ext>
            </a:extLst>
          </p:cNvPr>
          <p:cNvCxnSpPr/>
          <p:nvPr/>
        </p:nvCxnSpPr>
        <p:spPr>
          <a:xfrm>
            <a:off x="2724150" y="3436938"/>
            <a:ext cx="0" cy="568325"/>
          </a:xfrm>
          <a:prstGeom prst="straightConnector1">
            <a:avLst/>
          </a:prstGeom>
          <a:ln w="50800">
            <a:solidFill>
              <a:schemeClr val="tx1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F490252B-6702-BFC5-64EB-788BB3645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9325" y="4508500"/>
            <a:ext cx="4587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3200" b="1">
                <a:latin typeface="Arial" panose="020B0604020202020204" pitchFamily="34" charset="0"/>
              </a:rPr>
              <a:t>E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39C30238-18BE-B034-C654-A0278B05F70A}"/>
              </a:ext>
            </a:extLst>
          </p:cNvPr>
          <p:cNvCxnSpPr/>
          <p:nvPr/>
        </p:nvCxnSpPr>
        <p:spPr>
          <a:xfrm flipV="1">
            <a:off x="2436813" y="4076700"/>
            <a:ext cx="0" cy="569913"/>
          </a:xfrm>
          <a:prstGeom prst="straightConnector1">
            <a:avLst/>
          </a:prstGeom>
          <a:ln w="50800">
            <a:solidFill>
              <a:schemeClr val="tx1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A038121E-C67F-0C23-E65D-AFEF54E09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8913" y="2924175"/>
            <a:ext cx="4349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3200" b="1">
                <a:latin typeface="Arial" panose="020B0604020202020204" pitchFamily="34" charset="0"/>
              </a:rPr>
              <a:t>F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1B5577F8-9852-5CE2-EA84-8EAF7503913F}"/>
              </a:ext>
            </a:extLst>
          </p:cNvPr>
          <p:cNvCxnSpPr/>
          <p:nvPr/>
        </p:nvCxnSpPr>
        <p:spPr>
          <a:xfrm>
            <a:off x="6780213" y="3436938"/>
            <a:ext cx="0" cy="568325"/>
          </a:xfrm>
          <a:prstGeom prst="straightConnector1">
            <a:avLst/>
          </a:prstGeom>
          <a:ln w="50800">
            <a:solidFill>
              <a:schemeClr val="tx1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220" name="Object 9219">
            <a:extLst>
              <a:ext uri="{FF2B5EF4-FFF2-40B4-BE49-F238E27FC236}">
                <a16:creationId xmlns:a16="http://schemas.microsoft.com/office/drawing/2014/main" id="{FE340139-4A8D-5EC2-DDF9-A846C233D4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" y="5094288"/>
          <a:ext cx="792163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80835" imgH="203112" progId="Equation.DSMT4">
                  <p:embed/>
                </p:oleObj>
              </mc:Choice>
              <mc:Fallback>
                <p:oleObj name="Equation" r:id="rId3" imgW="380835" imgH="203112" progId="Equation.DSMT4">
                  <p:embed/>
                  <p:pic>
                    <p:nvPicPr>
                      <p:cNvPr id="0" name="Object 9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5094288"/>
                        <a:ext cx="792163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7">
            <a:extLst>
              <a:ext uri="{FF2B5EF4-FFF2-40B4-BE49-F238E27FC236}">
                <a16:creationId xmlns:a16="http://schemas.microsoft.com/office/drawing/2014/main" id="{6C23CD3A-8285-8E2B-EF00-F6974DD9CE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363" y="5732463"/>
          <a:ext cx="898525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31613" imgH="203112" progId="Equation.DSMT4">
                  <p:embed/>
                </p:oleObj>
              </mc:Choice>
              <mc:Fallback>
                <p:oleObj name="Equation" r:id="rId5" imgW="431613" imgH="203112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363" y="5732463"/>
                        <a:ext cx="898525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8">
            <a:extLst>
              <a:ext uri="{FF2B5EF4-FFF2-40B4-BE49-F238E27FC236}">
                <a16:creationId xmlns:a16="http://schemas.microsoft.com/office/drawing/2014/main" id="{1E95658A-D6AF-AF23-56E7-15F7A3F866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7675" y="6372225"/>
          <a:ext cx="9779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69696" imgH="203112" progId="Equation.DSMT4">
                  <p:embed/>
                </p:oleObj>
              </mc:Choice>
              <mc:Fallback>
                <p:oleObj name="Equation" r:id="rId7" imgW="469696" imgH="203112" progId="Equation.DSMT4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" y="6372225"/>
                        <a:ext cx="9779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>
            <a:extLst>
              <a:ext uri="{FF2B5EF4-FFF2-40B4-BE49-F238E27FC236}">
                <a16:creationId xmlns:a16="http://schemas.microsoft.com/office/drawing/2014/main" id="{AAE8A501-C2B9-4C6E-0B0A-38949CC1A4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3488" y="5084763"/>
          <a:ext cx="11874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71252" imgH="203112" progId="Equation.DSMT4">
                  <p:embed/>
                </p:oleObj>
              </mc:Choice>
              <mc:Fallback>
                <p:oleObj name="Equation" r:id="rId9" imgW="571252" imgH="203112" progId="Equation.DSMT4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488" y="5084763"/>
                        <a:ext cx="118745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>
            <a:extLst>
              <a:ext uri="{FF2B5EF4-FFF2-40B4-BE49-F238E27FC236}">
                <a16:creationId xmlns:a16="http://schemas.microsoft.com/office/drawing/2014/main" id="{3CBFD099-6CF3-0F64-B38A-0EBF5828A2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87638" y="5722938"/>
          <a:ext cx="81756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93529" imgH="203112" progId="Equation.DSMT4">
                  <p:embed/>
                </p:oleObj>
              </mc:Choice>
              <mc:Fallback>
                <p:oleObj name="Equation" r:id="rId11" imgW="393529" imgH="203112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7638" y="5722938"/>
                        <a:ext cx="81756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>
            <a:extLst>
              <a:ext uri="{FF2B5EF4-FFF2-40B4-BE49-F238E27FC236}">
                <a16:creationId xmlns:a16="http://schemas.microsoft.com/office/drawing/2014/main" id="{F8433917-2E33-9D0C-995D-843CF8E53C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89200" y="6362700"/>
          <a:ext cx="12144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83947" imgH="203112" progId="Equation.DSMT4">
                  <p:embed/>
                </p:oleObj>
              </mc:Choice>
              <mc:Fallback>
                <p:oleObj name="Equation" r:id="rId13" imgW="583947" imgH="203112" progId="Equation.DSMT4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6362700"/>
                        <a:ext cx="121443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72">
            <a:extLst>
              <a:ext uri="{FF2B5EF4-FFF2-40B4-BE49-F238E27FC236}">
                <a16:creationId xmlns:a16="http://schemas.microsoft.com/office/drawing/2014/main" id="{2A9F0FF0-8162-7869-B7D6-8FE25975C6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84750" y="5075238"/>
          <a:ext cx="97472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69696" imgH="203112" progId="Equation.DSMT4">
                  <p:embed/>
                </p:oleObj>
              </mc:Choice>
              <mc:Fallback>
                <p:oleObj name="Equation" r:id="rId15" imgW="469696" imgH="203112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0" y="5075238"/>
                        <a:ext cx="974725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73">
            <a:extLst>
              <a:ext uri="{FF2B5EF4-FFF2-40B4-BE49-F238E27FC236}">
                <a16:creationId xmlns:a16="http://schemas.microsoft.com/office/drawing/2014/main" id="{E5853C8E-924A-453A-AB09-FFF51800E3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03788" y="5713413"/>
          <a:ext cx="1397000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72808" imgH="203112" progId="Equation.DSMT4">
                  <p:embed/>
                </p:oleObj>
              </mc:Choice>
              <mc:Fallback>
                <p:oleObj name="Equation" r:id="rId17" imgW="672808" imgH="203112" progId="Equation.DSMT4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3788" y="5713413"/>
                        <a:ext cx="1397000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74">
            <a:extLst>
              <a:ext uri="{FF2B5EF4-FFF2-40B4-BE49-F238E27FC236}">
                <a16:creationId xmlns:a16="http://schemas.microsoft.com/office/drawing/2014/main" id="{8716F769-DDC3-A3CB-56A7-FAAF47161D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11738" y="6353175"/>
          <a:ext cx="92233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44307" imgH="203112" progId="Equation.DSMT4">
                  <p:embed/>
                </p:oleObj>
              </mc:Choice>
              <mc:Fallback>
                <p:oleObj name="Equation" r:id="rId19" imgW="444307" imgH="203112" progId="Equation.DSMT4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738" y="6353175"/>
                        <a:ext cx="922337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75">
            <a:extLst>
              <a:ext uri="{FF2B5EF4-FFF2-40B4-BE49-F238E27FC236}">
                <a16:creationId xmlns:a16="http://schemas.microsoft.com/office/drawing/2014/main" id="{C2E4D6F8-313D-9B1C-C4A5-B8F897B9FA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81863" y="5065713"/>
          <a:ext cx="84613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06048" imgH="203024" progId="Equation.DSMT4">
                  <p:embed/>
                </p:oleObj>
              </mc:Choice>
              <mc:Fallback>
                <p:oleObj name="Equation" r:id="rId21" imgW="406048" imgH="203024" progId="Equation.DSMT4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1863" y="5065713"/>
                        <a:ext cx="846137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76">
            <a:extLst>
              <a:ext uri="{FF2B5EF4-FFF2-40B4-BE49-F238E27FC236}">
                <a16:creationId xmlns:a16="http://schemas.microsoft.com/office/drawing/2014/main" id="{46D7FFEB-886B-6292-8226-BA0E2FEC23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85013" y="5703888"/>
          <a:ext cx="124142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96641" imgH="203112" progId="Equation.DSMT4">
                  <p:embed/>
                </p:oleObj>
              </mc:Choice>
              <mc:Fallback>
                <p:oleObj name="Equation" r:id="rId23" imgW="596641" imgH="203112" progId="Equation.DSMT4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5013" y="5703888"/>
                        <a:ext cx="1241425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77">
            <a:extLst>
              <a:ext uri="{FF2B5EF4-FFF2-40B4-BE49-F238E27FC236}">
                <a16:creationId xmlns:a16="http://schemas.microsoft.com/office/drawing/2014/main" id="{A98D8D19-AAAE-DED3-8EE7-7158D25B98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45325" y="6343650"/>
          <a:ext cx="13208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34725" imgH="203112" progId="Equation.DSMT4">
                  <p:embed/>
                </p:oleObj>
              </mc:Choice>
              <mc:Fallback>
                <p:oleObj name="Equation" r:id="rId25" imgW="634725" imgH="203112" progId="Equation.DSMT4">
                  <p:embed/>
                  <p:pic>
                    <p:nvPicPr>
                      <p:cNvPr id="0" name="Object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6343650"/>
                        <a:ext cx="13208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TextBox 78">
            <a:extLst>
              <a:ext uri="{FF2B5EF4-FFF2-40B4-BE49-F238E27FC236}">
                <a16:creationId xmlns:a16="http://schemas.microsoft.com/office/drawing/2014/main" id="{6A5A8A45-527B-B9F2-0C52-92F5A49BF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2916238"/>
            <a:ext cx="4810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3200" b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743CD69-D37F-2B86-5DEC-ABC176C99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4225" y="2924175"/>
            <a:ext cx="482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3200" b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71FFFE09-3799-5CCF-3ACF-8DEB39D33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2924175"/>
            <a:ext cx="48101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3200" b="1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47FD345-1BB1-94E4-7E63-E6E69B87F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2924175"/>
            <a:ext cx="481012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3200" b="1"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CC895D1-A3D0-2F0A-860D-F82EF2D90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4508500"/>
            <a:ext cx="4587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3200" b="1"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B5EC211-BCB8-404C-3F97-875D60C030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688" y="2924175"/>
            <a:ext cx="4349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3200" b="1">
                <a:latin typeface="Arial" panose="020B0604020202020204" pitchFamily="34" charset="0"/>
              </a:rPr>
              <a:t>F</a:t>
            </a:r>
          </a:p>
        </p:txBody>
      </p:sp>
      <p:sp>
        <p:nvSpPr>
          <p:cNvPr id="9221" name="TextBox 9220">
            <a:extLst>
              <a:ext uri="{FF2B5EF4-FFF2-40B4-BE49-F238E27FC236}">
                <a16:creationId xmlns:a16="http://schemas.microsoft.com/office/drawing/2014/main" id="{E180733B-80E9-C965-FC0A-174F713B8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488" y="2997200"/>
            <a:ext cx="2171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None of the below!!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3C85B65E-C945-5936-1313-44DA582EE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488" y="3348038"/>
            <a:ext cx="1885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Value should be:</a:t>
            </a:r>
          </a:p>
        </p:txBody>
      </p:sp>
      <p:graphicFrame>
        <p:nvGraphicFramePr>
          <p:cNvPr id="88" name="Object 87">
            <a:extLst>
              <a:ext uri="{FF2B5EF4-FFF2-40B4-BE49-F238E27FC236}">
                <a16:creationId xmlns:a16="http://schemas.microsoft.com/office/drawing/2014/main" id="{77848D05-37F6-F8C0-DDD2-0F2836F570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04263" y="3346450"/>
          <a:ext cx="47625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28402" imgH="177646" progId="Equation.DSMT4">
                  <p:embed/>
                </p:oleObj>
              </mc:Choice>
              <mc:Fallback>
                <p:oleObj name="Equation" r:id="rId27" imgW="228402" imgH="177646" progId="Equation.DSMT4">
                  <p:embed/>
                  <p:pic>
                    <p:nvPicPr>
                      <p:cNvPr id="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04263" y="3346450"/>
                        <a:ext cx="476250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05" name="TextBox 88">
            <a:extLst>
              <a:ext uri="{FF2B5EF4-FFF2-40B4-BE49-F238E27FC236}">
                <a16:creationId xmlns:a16="http://schemas.microsoft.com/office/drawing/2014/main" id="{4BA9BA7A-80AC-503E-23BB-78178A7A6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0"/>
            <a:ext cx="426878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23699E-6 L -0.19149 0.38867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83" y="19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6.93642E-7 L -0.35955 0.29318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86" y="146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6.93642E-7 L 0.029 0.29318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1" y="146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6.93642E-7 L 0.11545 0.47144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64" y="235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7.51445E-7 L 0.43959 0.1674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79" y="8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29 0.00532 C 0.0993 0.10659 0.13559 0.28324 0.07361 0.39907 C 0.0118 0.51491 -0.1257 0.52647 -0.23212 0.42566 C -0.33889 0.32393 -0.37483 0.14751 -0.3132 0.03191 C -0.25087 -0.08439 -0.11389 -0.09549 -0.00729 0.00532 Z " pathEditMode="relative" rAng="2133335" ptsTypes="fffff">
                                      <p:cBhvr>
                                        <p:cTn id="161" dur="4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50" y="210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52" grpId="0" animBg="1"/>
      <p:bldP spid="52" grpId="1" animBg="1"/>
      <p:bldP spid="52" grpId="2" animBg="1"/>
      <p:bldP spid="9216" grpId="0"/>
      <p:bldP spid="57" grpId="0"/>
      <p:bldP spid="59" grpId="0"/>
      <p:bldP spid="61" grpId="0"/>
      <p:bldP spid="63" grpId="0"/>
      <p:bldP spid="65" grpId="0"/>
      <p:bldP spid="79" grpId="0"/>
      <p:bldP spid="79" grpId="1"/>
      <p:bldP spid="80" grpId="0"/>
      <p:bldP spid="80" grpId="1"/>
      <p:bldP spid="81" grpId="0"/>
      <p:bldP spid="81" grpId="1"/>
      <p:bldP spid="82" grpId="0"/>
      <p:bldP spid="82" grpId="1"/>
      <p:bldP spid="84" grpId="0"/>
      <p:bldP spid="84" grpId="1"/>
      <p:bldP spid="85" grpId="0"/>
      <p:bldP spid="85" grpId="1"/>
      <p:bldP spid="85" grpId="2"/>
      <p:bldP spid="9221" grpId="0"/>
      <p:bldP spid="8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1FE28-3D8C-9B1C-AD6B-F5A8C41FE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19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Inequality: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01C5CC14-1084-A4DE-E0DF-3315F5543E8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388" y="908050"/>
            <a:ext cx="8424862" cy="1800225"/>
          </a:xfrm>
        </p:spPr>
        <p:txBody>
          <a:bodyPr/>
          <a:lstStyle/>
          <a:p>
            <a:pPr eaLnBrk="1" hangingPunct="1"/>
            <a:r>
              <a:rPr lang="en-CA" altLang="en-US"/>
              <a:t>The inequality will always eat the bigger value</a:t>
            </a:r>
          </a:p>
          <a:p>
            <a:pPr eaLnBrk="1" hangingPunct="1"/>
            <a:r>
              <a:rPr lang="en-CA" altLang="en-US"/>
              <a:t>Remember: PACMAN!!  Pacman always eats the bigger cookie</a:t>
            </a:r>
          </a:p>
        </p:txBody>
      </p:sp>
      <p:sp>
        <p:nvSpPr>
          <p:cNvPr id="3" name="Pie 2">
            <a:extLst>
              <a:ext uri="{FF2B5EF4-FFF2-40B4-BE49-F238E27FC236}">
                <a16:creationId xmlns:a16="http://schemas.microsoft.com/office/drawing/2014/main" id="{7397DD77-C924-AB02-4653-62EFA020DC36}"/>
              </a:ext>
            </a:extLst>
          </p:cNvPr>
          <p:cNvSpPr/>
          <p:nvPr/>
        </p:nvSpPr>
        <p:spPr>
          <a:xfrm rot="2548399">
            <a:off x="2905125" y="2289175"/>
            <a:ext cx="1798638" cy="1798638"/>
          </a:xfrm>
          <a:prstGeom prst="pi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C03FF31-536F-AA4E-0A61-A939D9A5998E}"/>
              </a:ext>
            </a:extLst>
          </p:cNvPr>
          <p:cNvSpPr/>
          <p:nvPr/>
        </p:nvSpPr>
        <p:spPr>
          <a:xfrm>
            <a:off x="5003800" y="2803525"/>
            <a:ext cx="647700" cy="6477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DEBA4C7-5645-DB97-7513-A03C409A20B4}"/>
              </a:ext>
            </a:extLst>
          </p:cNvPr>
          <p:cNvSpPr/>
          <p:nvPr/>
        </p:nvSpPr>
        <p:spPr>
          <a:xfrm>
            <a:off x="2124075" y="3019425"/>
            <a:ext cx="360363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D08A6C1-1886-401E-01B2-A554BB99B648}"/>
              </a:ext>
            </a:extLst>
          </p:cNvPr>
          <p:cNvSpPr/>
          <p:nvPr/>
        </p:nvSpPr>
        <p:spPr>
          <a:xfrm>
            <a:off x="1619250" y="3019425"/>
            <a:ext cx="360363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6525980-E3C1-0A8F-AE56-495B5D866C7B}"/>
              </a:ext>
            </a:extLst>
          </p:cNvPr>
          <p:cNvSpPr/>
          <p:nvPr/>
        </p:nvSpPr>
        <p:spPr>
          <a:xfrm>
            <a:off x="5795963" y="2803525"/>
            <a:ext cx="647700" cy="6477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CAA1D4B-B140-3996-95AC-10436B572164}"/>
              </a:ext>
            </a:extLst>
          </p:cNvPr>
          <p:cNvSpPr/>
          <p:nvPr/>
        </p:nvSpPr>
        <p:spPr>
          <a:xfrm>
            <a:off x="1116013" y="3019425"/>
            <a:ext cx="360362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498080-9477-C511-89E7-926B318C6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7938" y="3451225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4lb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F2750D-9ED6-9DA7-5FFA-953CFFA23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451225"/>
            <a:ext cx="493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4lb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58A17E6-39A7-EA33-52F8-4C5D4BDE4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3443288"/>
            <a:ext cx="4937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2lb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5E25C20-FCFF-B138-7591-8B65328ED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925" y="3433763"/>
            <a:ext cx="492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2lb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919DF0A-1198-F647-48C2-EC7E8CABB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3424238"/>
            <a:ext cx="4937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2lb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2560B4F-3441-2597-3024-0630C93DC9F4}"/>
              </a:ext>
            </a:extLst>
          </p:cNvPr>
          <p:cNvSpPr/>
          <p:nvPr/>
        </p:nvSpPr>
        <p:spPr>
          <a:xfrm>
            <a:off x="3686175" y="476250"/>
            <a:ext cx="250825" cy="25241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595275E9-7282-8989-7DE6-812C43114CC9}"/>
              </a:ext>
            </a:extLst>
          </p:cNvPr>
          <p:cNvSpPr/>
          <p:nvPr/>
        </p:nvSpPr>
        <p:spPr>
          <a:xfrm>
            <a:off x="4154488" y="476250"/>
            <a:ext cx="250825" cy="25241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66E6C87A-50BB-F8E2-7E40-C7A090E8AA29}"/>
              </a:ext>
            </a:extLst>
          </p:cNvPr>
          <p:cNvSpPr/>
          <p:nvPr/>
        </p:nvSpPr>
        <p:spPr>
          <a:xfrm>
            <a:off x="4651375" y="476250"/>
            <a:ext cx="250825" cy="25241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456F0A9C-379F-FD6D-9F07-86EA699B1341}"/>
              </a:ext>
            </a:extLst>
          </p:cNvPr>
          <p:cNvSpPr/>
          <p:nvPr/>
        </p:nvSpPr>
        <p:spPr>
          <a:xfrm>
            <a:off x="5148263" y="476250"/>
            <a:ext cx="252412" cy="25241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AB63835-25EF-4928-2AD6-6857175BFD4B}"/>
              </a:ext>
            </a:extLst>
          </p:cNvPr>
          <p:cNvSpPr/>
          <p:nvPr/>
        </p:nvSpPr>
        <p:spPr>
          <a:xfrm>
            <a:off x="5645150" y="476250"/>
            <a:ext cx="252413" cy="25241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59C9E334-82EB-DABF-85C7-4792093537F9}"/>
              </a:ext>
            </a:extLst>
          </p:cNvPr>
          <p:cNvSpPr/>
          <p:nvPr/>
        </p:nvSpPr>
        <p:spPr>
          <a:xfrm>
            <a:off x="6142038" y="476250"/>
            <a:ext cx="252412" cy="25241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C36F9D90-631F-DFC2-5456-133088E37BA4}"/>
              </a:ext>
            </a:extLst>
          </p:cNvPr>
          <p:cNvSpPr/>
          <p:nvPr/>
        </p:nvSpPr>
        <p:spPr>
          <a:xfrm>
            <a:off x="6638925" y="476250"/>
            <a:ext cx="252413" cy="25241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8872C6F6-9450-1CF8-29F2-C68F9A7D2494}"/>
              </a:ext>
            </a:extLst>
          </p:cNvPr>
          <p:cNvSpPr/>
          <p:nvPr/>
        </p:nvSpPr>
        <p:spPr>
          <a:xfrm>
            <a:off x="7135813" y="476250"/>
            <a:ext cx="252412" cy="25241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EA11581-4656-032A-F68F-F35411A4F468}"/>
              </a:ext>
            </a:extLst>
          </p:cNvPr>
          <p:cNvSpPr/>
          <p:nvPr/>
        </p:nvSpPr>
        <p:spPr>
          <a:xfrm>
            <a:off x="7634288" y="476250"/>
            <a:ext cx="250825" cy="25241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7928A273-A97B-72A3-1174-BCFC5196D884}"/>
              </a:ext>
            </a:extLst>
          </p:cNvPr>
          <p:cNvSpPr/>
          <p:nvPr/>
        </p:nvSpPr>
        <p:spPr>
          <a:xfrm>
            <a:off x="8145463" y="476250"/>
            <a:ext cx="252412" cy="25241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6" name="Pie 15">
            <a:extLst>
              <a:ext uri="{FF2B5EF4-FFF2-40B4-BE49-F238E27FC236}">
                <a16:creationId xmlns:a16="http://schemas.microsoft.com/office/drawing/2014/main" id="{02660651-1BEA-A362-20CB-09B9E2154565}"/>
              </a:ext>
            </a:extLst>
          </p:cNvPr>
          <p:cNvSpPr/>
          <p:nvPr/>
        </p:nvSpPr>
        <p:spPr>
          <a:xfrm rot="2548399">
            <a:off x="2921000" y="255588"/>
            <a:ext cx="719138" cy="720725"/>
          </a:xfrm>
          <a:prstGeom prst="pi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chemeClr val="tx1"/>
              </a:solidFill>
            </a:endParaRPr>
          </a:p>
        </p:txBody>
      </p:sp>
      <p:sp>
        <p:nvSpPr>
          <p:cNvPr id="58" name="Pie 57">
            <a:extLst>
              <a:ext uri="{FF2B5EF4-FFF2-40B4-BE49-F238E27FC236}">
                <a16:creationId xmlns:a16="http://schemas.microsoft.com/office/drawing/2014/main" id="{A6AC1379-7E55-4DC6-8E24-7DD2E74C962F}"/>
              </a:ext>
            </a:extLst>
          </p:cNvPr>
          <p:cNvSpPr/>
          <p:nvPr/>
        </p:nvSpPr>
        <p:spPr>
          <a:xfrm rot="2548399">
            <a:off x="2921000" y="255588"/>
            <a:ext cx="719138" cy="720725"/>
          </a:xfrm>
          <a:prstGeom prst="pie">
            <a:avLst>
              <a:gd name="adj1" fmla="val 19983008"/>
              <a:gd name="adj2" fmla="val 1863291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>
              <a:solidFill>
                <a:schemeClr val="tx1"/>
              </a:solidFill>
            </a:endParaRP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14CBF57B-BABF-27A1-0F5A-E17C78F006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6800" y="2587625"/>
          <a:ext cx="792163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4102" imgH="177492" progId="Equation.DSMT4">
                  <p:embed/>
                </p:oleObj>
              </mc:Choice>
              <mc:Fallback>
                <p:oleObj name="Equation" r:id="rId3" imgW="114102" imgH="17749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587625"/>
                        <a:ext cx="792163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>
            <a:extLst>
              <a:ext uri="{FF2B5EF4-FFF2-40B4-BE49-F238E27FC236}">
                <a16:creationId xmlns:a16="http://schemas.microsoft.com/office/drawing/2014/main" id="{6D636D68-7944-BAF7-EE3C-13B9A4ACFF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8050" y="2565400"/>
          <a:ext cx="881063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5" imgH="177415" progId="Equation.DSMT4">
                  <p:embed/>
                </p:oleObj>
              </mc:Choice>
              <mc:Fallback>
                <p:oleObj name="Equation" r:id="rId5" imgW="126725" imgH="177415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565400"/>
                        <a:ext cx="881063" cy="1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7F3A8D5-0B0C-2619-52B7-4F520D49A9FF}"/>
              </a:ext>
            </a:extLst>
          </p:cNvPr>
          <p:cNvCxnSpPr/>
          <p:nvPr/>
        </p:nvCxnSpPr>
        <p:spPr>
          <a:xfrm flipV="1">
            <a:off x="3757613" y="2508250"/>
            <a:ext cx="620712" cy="70485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714E2E33-0658-0658-1097-9CDB7BB9F839}"/>
              </a:ext>
            </a:extLst>
          </p:cNvPr>
          <p:cNvCxnSpPr/>
          <p:nvPr/>
        </p:nvCxnSpPr>
        <p:spPr>
          <a:xfrm flipH="1" flipV="1">
            <a:off x="3757613" y="3141663"/>
            <a:ext cx="676275" cy="638175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ight Brace 69">
            <a:extLst>
              <a:ext uri="{FF2B5EF4-FFF2-40B4-BE49-F238E27FC236}">
                <a16:creationId xmlns:a16="http://schemas.microsoft.com/office/drawing/2014/main" id="{D9626A24-FE00-FB4E-81CB-31BE5C8DA493}"/>
              </a:ext>
            </a:extLst>
          </p:cNvPr>
          <p:cNvSpPr/>
          <p:nvPr/>
        </p:nvSpPr>
        <p:spPr>
          <a:xfrm rot="5400000">
            <a:off x="5543551" y="3033712"/>
            <a:ext cx="360362" cy="1439863"/>
          </a:xfrm>
          <a:prstGeom prst="rightBrace">
            <a:avLst>
              <a:gd name="adj1" fmla="val 52121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EBF51B77-EEC2-95AD-C0E9-73F8DB67A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4005263"/>
            <a:ext cx="2108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This side is bigger!</a:t>
            </a:r>
          </a:p>
        </p:txBody>
      </p:sp>
      <p:sp>
        <p:nvSpPr>
          <p:cNvPr id="73" name="Right Brace 72">
            <a:extLst>
              <a:ext uri="{FF2B5EF4-FFF2-40B4-BE49-F238E27FC236}">
                <a16:creationId xmlns:a16="http://schemas.microsoft.com/office/drawing/2014/main" id="{3C10C26F-6327-77EA-EAAD-629679859965}"/>
              </a:ext>
            </a:extLst>
          </p:cNvPr>
          <p:cNvSpPr/>
          <p:nvPr/>
        </p:nvSpPr>
        <p:spPr>
          <a:xfrm rot="5400000">
            <a:off x="1635125" y="3105150"/>
            <a:ext cx="360363" cy="1439863"/>
          </a:xfrm>
          <a:prstGeom prst="rightBrace">
            <a:avLst>
              <a:gd name="adj1" fmla="val 52121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94AFDDE4-43C6-858E-736A-AD4530C26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13" y="4005263"/>
            <a:ext cx="2209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This side is smaller!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EF732367-4DB8-7C98-EA97-9708DC2FD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538" y="4356100"/>
            <a:ext cx="28400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PacMan will eat this side!!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82C2970-D8F9-2F8C-D0D2-51470A538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4868863"/>
            <a:ext cx="50212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Arial" panose="020B0604020202020204" pitchFamily="34" charset="0"/>
              </a:rPr>
              <a:t>When this symbol is “eating” the right </a:t>
            </a:r>
            <a:br>
              <a:rPr lang="en-CA" altLang="en-US" sz="2200">
                <a:solidFill>
                  <a:srgbClr val="FF0000"/>
                </a:solidFill>
                <a:latin typeface="Arial" panose="020B0604020202020204" pitchFamily="34" charset="0"/>
              </a:rPr>
            </a:br>
            <a:r>
              <a:rPr lang="en-CA" altLang="en-US" sz="2200">
                <a:solidFill>
                  <a:srgbClr val="FF0000"/>
                </a:solidFill>
                <a:latin typeface="Arial" panose="020B0604020202020204" pitchFamily="34" charset="0"/>
              </a:rPr>
              <a:t>side, it means the right value is larger!!</a:t>
            </a:r>
          </a:p>
        </p:txBody>
      </p:sp>
      <p:sp>
        <p:nvSpPr>
          <p:cNvPr id="72" name="Freeform 71">
            <a:extLst>
              <a:ext uri="{FF2B5EF4-FFF2-40B4-BE49-F238E27FC236}">
                <a16:creationId xmlns:a16="http://schemas.microsoft.com/office/drawing/2014/main" id="{C0A70065-8514-2E03-8683-A430866E6415}"/>
              </a:ext>
            </a:extLst>
          </p:cNvPr>
          <p:cNvSpPr/>
          <p:nvPr/>
        </p:nvSpPr>
        <p:spPr>
          <a:xfrm>
            <a:off x="3198813" y="3341688"/>
            <a:ext cx="2366962" cy="1955800"/>
          </a:xfrm>
          <a:custGeom>
            <a:avLst/>
            <a:gdLst>
              <a:gd name="connsiteX0" fmla="*/ 1988509 w 2366882"/>
              <a:gd name="connsiteY0" fmla="*/ 1954924 h 1954924"/>
              <a:gd name="connsiteX1" fmla="*/ 2366882 w 2366882"/>
              <a:gd name="connsiteY1" fmla="*/ 1261241 h 1954924"/>
              <a:gd name="connsiteX2" fmla="*/ 2366882 w 2366882"/>
              <a:gd name="connsiteY2" fmla="*/ 1261241 h 1954924"/>
              <a:gd name="connsiteX3" fmla="*/ 96647 w 2366882"/>
              <a:gd name="connsiteY3" fmla="*/ 1040524 h 1954924"/>
              <a:gd name="connsiteX4" fmla="*/ 632675 w 2366882"/>
              <a:gd name="connsiteY4" fmla="*/ 0 h 1954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66882" h="1954924">
                <a:moveTo>
                  <a:pt x="1988509" y="1954924"/>
                </a:moveTo>
                <a:lnTo>
                  <a:pt x="2366882" y="1261241"/>
                </a:lnTo>
                <a:lnTo>
                  <a:pt x="2366882" y="1261241"/>
                </a:lnTo>
                <a:cubicBezTo>
                  <a:pt x="1988510" y="1224455"/>
                  <a:pt x="385681" y="1250731"/>
                  <a:pt x="96647" y="1040524"/>
                </a:cubicBezTo>
                <a:cubicBezTo>
                  <a:pt x="-192388" y="830317"/>
                  <a:pt x="220143" y="415158"/>
                  <a:pt x="632675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2C8E4668-7FEB-8B6D-5717-C34810D4C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756275"/>
            <a:ext cx="541337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>
                <a:solidFill>
                  <a:srgbClr val="FF0000"/>
                </a:solidFill>
                <a:latin typeface="Arial" panose="020B0604020202020204" pitchFamily="34" charset="0"/>
              </a:rPr>
              <a:t>If we switch sides and “eats” the left side, </a:t>
            </a:r>
            <a:br>
              <a:rPr lang="en-CA" altLang="en-US" sz="2200">
                <a:solidFill>
                  <a:srgbClr val="FF0000"/>
                </a:solidFill>
                <a:latin typeface="Arial" panose="020B0604020202020204" pitchFamily="34" charset="0"/>
              </a:rPr>
            </a:br>
            <a:r>
              <a:rPr lang="en-CA" altLang="en-US" sz="2200">
                <a:solidFill>
                  <a:srgbClr val="FF0000"/>
                </a:solidFill>
                <a:latin typeface="Arial" panose="020B0604020202020204" pitchFamily="34" charset="0"/>
              </a:rPr>
              <a:t>it means that the left side is larger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CDC99622-C432-599A-072E-9A9083F09B87}"/>
              </a:ext>
            </a:extLst>
          </p:cNvPr>
          <p:cNvCxnSpPr/>
          <p:nvPr/>
        </p:nvCxnSpPr>
        <p:spPr>
          <a:xfrm flipH="1" flipV="1">
            <a:off x="3519488" y="2492375"/>
            <a:ext cx="620712" cy="70485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12DC1B3B-DFF0-31D0-FB84-D9CF2E67488B}"/>
              </a:ext>
            </a:extLst>
          </p:cNvPr>
          <p:cNvCxnSpPr/>
          <p:nvPr/>
        </p:nvCxnSpPr>
        <p:spPr>
          <a:xfrm flipV="1">
            <a:off x="3446463" y="3149600"/>
            <a:ext cx="677862" cy="639763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53" name="TextBox 40">
            <a:extLst>
              <a:ext uri="{FF2B5EF4-FFF2-40B4-BE49-F238E27FC236}">
                <a16:creationId xmlns:a16="http://schemas.microsoft.com/office/drawing/2014/main" id="{D6695E91-1502-38EC-822F-6B9EB4E69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9.82659E-7 L 0.56649 0.00069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16" y="2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3 -0.00069 L 0.56597 -4.50867E-6 " pathEditMode="relative" rAng="0" ptsTypes="AA">
                                      <p:cBhvr>
                                        <p:cTn id="8" dur="1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316" y="2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7 L -0.25764 -0.00417 " pathEditMode="relative" rAng="0" ptsTypes="AA">
                                      <p:cBhvr>
                                        <p:cTn id="18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82" y="-208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190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6" grpId="0"/>
      <p:bldP spid="6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70" grpId="0" animBg="1"/>
      <p:bldP spid="70" grpId="1" animBg="1"/>
      <p:bldP spid="71" grpId="0"/>
      <p:bldP spid="71" grpId="1"/>
      <p:bldP spid="73" grpId="0" animBg="1"/>
      <p:bldP spid="73" grpId="1" animBg="1"/>
      <p:bldP spid="74" grpId="0"/>
      <p:bldP spid="74" grpId="1"/>
      <p:bldP spid="75" grpId="0"/>
      <p:bldP spid="75" grpId="1"/>
      <p:bldP spid="76" grpId="0"/>
      <p:bldP spid="7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0B151-9869-C879-9EF5-E4F56932694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0825" y="2824163"/>
            <a:ext cx="7931150" cy="820737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/>
              <a:t>Practice: Indicate which inequality should be placed in the box so that the statement will be true</a:t>
            </a:r>
          </a:p>
        </p:txBody>
      </p:sp>
      <p:graphicFrame>
        <p:nvGraphicFramePr>
          <p:cNvPr id="15363" name="Object 4">
            <a:extLst>
              <a:ext uri="{FF2B5EF4-FFF2-40B4-BE49-F238E27FC236}">
                <a16:creationId xmlns:a16="http://schemas.microsoft.com/office/drawing/2014/main" id="{7D69ED81-A124-0254-9FD5-1CE4E3EBDF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4813" y="333375"/>
          <a:ext cx="35083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5" imgH="126725" progId="Equation.DSMT4">
                  <p:embed/>
                </p:oleObj>
              </mc:Choice>
              <mc:Fallback>
                <p:oleObj name="Equation" r:id="rId3" imgW="126725" imgH="12672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333375"/>
                        <a:ext cx="350837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5">
            <a:extLst>
              <a:ext uri="{FF2B5EF4-FFF2-40B4-BE49-F238E27FC236}">
                <a16:creationId xmlns:a16="http://schemas.microsoft.com/office/drawing/2014/main" id="{3A08480B-7443-6057-5EB0-509EEECCC6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4813" y="949325"/>
          <a:ext cx="35083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725" imgH="126725" progId="Equation.DSMT4">
                  <p:embed/>
                </p:oleObj>
              </mc:Choice>
              <mc:Fallback>
                <p:oleObj name="Equation" r:id="rId5" imgW="126725" imgH="12672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949325"/>
                        <a:ext cx="350837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6">
            <a:extLst>
              <a:ext uri="{FF2B5EF4-FFF2-40B4-BE49-F238E27FC236}">
                <a16:creationId xmlns:a16="http://schemas.microsoft.com/office/drawing/2014/main" id="{A46CF2C5-C7D5-A417-E798-6177F7B0B9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4813" y="1519238"/>
          <a:ext cx="350837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835" imgH="152202" progId="Equation.DSMT4">
                  <p:embed/>
                </p:oleObj>
              </mc:Choice>
              <mc:Fallback>
                <p:oleObj name="Equation" r:id="rId7" imgW="126835" imgH="15220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1519238"/>
                        <a:ext cx="350837" cy="468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7">
            <a:extLst>
              <a:ext uri="{FF2B5EF4-FFF2-40B4-BE49-F238E27FC236}">
                <a16:creationId xmlns:a16="http://schemas.microsoft.com/office/drawing/2014/main" id="{AD1D0473-4266-C9B7-2B61-3802DF121B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4813" y="2168525"/>
          <a:ext cx="350837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835" imgH="152202" progId="Equation.DSMT4">
                  <p:embed/>
                </p:oleObj>
              </mc:Choice>
              <mc:Fallback>
                <p:oleObj name="Equation" r:id="rId9" imgW="126835" imgH="15220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2168525"/>
                        <a:ext cx="350837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3A72A1E-B4E0-5B0F-146F-9C2EBA8ECBB5}"/>
              </a:ext>
            </a:extLst>
          </p:cNvPr>
          <p:cNvSpPr txBox="1"/>
          <p:nvPr/>
        </p:nvSpPr>
        <p:spPr>
          <a:xfrm>
            <a:off x="1042988" y="333375"/>
            <a:ext cx="5302250" cy="431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latin typeface="+mj-lt"/>
                <a:cs typeface="Arial" charset="0"/>
              </a:rPr>
              <a:t>The right side is bigger and bigger only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6FAF1D-803C-7845-1083-C09730D7348B}"/>
              </a:ext>
            </a:extLst>
          </p:cNvPr>
          <p:cNvSpPr txBox="1"/>
          <p:nvPr/>
        </p:nvSpPr>
        <p:spPr>
          <a:xfrm>
            <a:off x="1069975" y="909638"/>
            <a:ext cx="5087938" cy="431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latin typeface="+mj-lt"/>
                <a:cs typeface="Arial" charset="0"/>
              </a:rPr>
              <a:t>The left side is bigger and bigger only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5A1C17-7AED-0708-9B05-292435471541}"/>
              </a:ext>
            </a:extLst>
          </p:cNvPr>
          <p:cNvSpPr txBox="1"/>
          <p:nvPr/>
        </p:nvSpPr>
        <p:spPr>
          <a:xfrm>
            <a:off x="1098550" y="1557338"/>
            <a:ext cx="6283325" cy="431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latin typeface="+mj-lt"/>
                <a:cs typeface="Arial" charset="0"/>
              </a:rPr>
              <a:t>The right side is bigger or equal to the left side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8549AC8-11E1-793B-8E69-D32556EF937B}"/>
              </a:ext>
            </a:extLst>
          </p:cNvPr>
          <p:cNvSpPr txBox="1"/>
          <p:nvPr/>
        </p:nvSpPr>
        <p:spPr>
          <a:xfrm>
            <a:off x="1096963" y="2206625"/>
            <a:ext cx="6392862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latin typeface="+mj-lt"/>
                <a:cs typeface="Arial" charset="0"/>
              </a:rPr>
              <a:t>The left side is bigger or equal to the right side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CF470CA-DE73-89E1-F654-77142830AD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0850" y="3716338"/>
          <a:ext cx="2465388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88614" imgH="241195" progId="Equation.DSMT4">
                  <p:embed/>
                </p:oleObj>
              </mc:Choice>
              <mc:Fallback>
                <p:oleObj name="Equation" r:id="rId11" imgW="888614" imgH="241195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3716338"/>
                        <a:ext cx="2465388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36F3EAAA-110F-D6C6-87FA-E3D304C621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5188" y="3716338"/>
          <a:ext cx="2992437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79032" imgH="241195" progId="Equation.DSMT4">
                  <p:embed/>
                </p:oleObj>
              </mc:Choice>
              <mc:Fallback>
                <p:oleObj name="Equation" r:id="rId13" imgW="1079032" imgH="241195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188" y="3716338"/>
                        <a:ext cx="2992437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ECEFC7F5-C17B-E385-743C-60413832F5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675" y="5127625"/>
          <a:ext cx="38735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96394" imgH="266584" progId="Equation.DSMT4">
                  <p:embed/>
                </p:oleObj>
              </mc:Choice>
              <mc:Fallback>
                <p:oleObj name="Equation" r:id="rId15" imgW="1396394" imgH="266584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" y="5127625"/>
                        <a:ext cx="3873500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CA0020DD-6129-A28A-4507-6A7C360C75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86288" y="5095875"/>
          <a:ext cx="37306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46200" imgH="241300" progId="Equation.DSMT4">
                  <p:embed/>
                </p:oleObj>
              </mc:Choice>
              <mc:Fallback>
                <p:oleObj name="Equation" r:id="rId17" imgW="1346200" imgH="2413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6288" y="5095875"/>
                        <a:ext cx="373062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5" name="TextBox 16">
            <a:extLst>
              <a:ext uri="{FF2B5EF4-FFF2-40B4-BE49-F238E27FC236}">
                <a16:creationId xmlns:a16="http://schemas.microsoft.com/office/drawing/2014/main" id="{F8F5258C-6E5A-4F7F-392D-68203AE1B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94500-01A4-8906-390A-5CA31DEE2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Inequalities with Variables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1E49290A-1026-A21A-5C30-CCE5B3651F2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0825" y="1052513"/>
            <a:ext cx="8569325" cy="936625"/>
          </a:xfrm>
        </p:spPr>
        <p:txBody>
          <a:bodyPr/>
          <a:lstStyle/>
          <a:p>
            <a:pPr eaLnBrk="1" hangingPunct="1"/>
            <a:r>
              <a:rPr lang="en-CA" altLang="en-US"/>
              <a:t>When an inequality is used with a variable, it means that variable can be any number that satisfies the inequality</a:t>
            </a:r>
          </a:p>
          <a:p>
            <a:pPr eaLnBrk="1" hangingPunct="1"/>
            <a:endParaRPr lang="en-CA" altLang="en-US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BCBF9D6-173E-3024-D6DD-5C4198E22A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4213" y="2205038"/>
          <a:ext cx="1249362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42603" imgH="177646" progId="Equation.DSMT4">
                  <p:embed/>
                </p:oleObj>
              </mc:Choice>
              <mc:Fallback>
                <p:oleObj name="Equation" r:id="rId3" imgW="342603" imgH="177646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2205038"/>
                        <a:ext cx="1249362" cy="71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3A513B4-7AD3-0D6D-7E5C-2B16CC27C87D}"/>
              </a:ext>
            </a:extLst>
          </p:cNvPr>
          <p:cNvSpPr txBox="1"/>
          <p:nvPr/>
        </p:nvSpPr>
        <p:spPr>
          <a:xfrm>
            <a:off x="2411413" y="2060575"/>
            <a:ext cx="6481762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400" dirty="0">
                <a:solidFill>
                  <a:srgbClr val="FF0000"/>
                </a:solidFill>
                <a:latin typeface="+mj-lt"/>
                <a:cs typeface="Arial" charset="0"/>
              </a:rPr>
              <a:t>“x” is greater and only greater than 5; </a:t>
            </a:r>
            <a:br>
              <a:rPr lang="en-CA" sz="2400" dirty="0">
                <a:solidFill>
                  <a:srgbClr val="FF0000"/>
                </a:solidFill>
                <a:latin typeface="+mj-lt"/>
                <a:cs typeface="Arial" charset="0"/>
              </a:rPr>
            </a:br>
            <a:r>
              <a:rPr lang="en-CA" sz="2400" dirty="0" err="1">
                <a:solidFill>
                  <a:srgbClr val="FF0000"/>
                </a:solidFill>
                <a:latin typeface="+mj-lt"/>
                <a:cs typeface="Arial" charset="0"/>
              </a:rPr>
              <a:t>ie</a:t>
            </a:r>
            <a:r>
              <a:rPr lang="en-CA" sz="2400" dirty="0">
                <a:solidFill>
                  <a:srgbClr val="FF0000"/>
                </a:solidFill>
                <a:latin typeface="+mj-lt"/>
                <a:cs typeface="Arial" charset="0"/>
              </a:rPr>
              <a:t>: “x” can be  10,  12,  100,  5.1,  5.0001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06ACA54-8D05-2294-2654-2A7F570EF3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5788" y="4508500"/>
          <a:ext cx="124936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42603" imgH="177646" progId="Equation.DSMT4">
                  <p:embed/>
                </p:oleObj>
              </mc:Choice>
              <mc:Fallback>
                <p:oleObj name="Equation" r:id="rId5" imgW="342603" imgH="17764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8" y="4508500"/>
                        <a:ext cx="1249362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1">
            <a:extLst>
              <a:ext uri="{FF2B5EF4-FFF2-40B4-BE49-F238E27FC236}">
                <a16:creationId xmlns:a16="http://schemas.microsoft.com/office/drawing/2014/main" id="{0843EE4A-D081-DD9E-E991-A88E683728E7}"/>
              </a:ext>
            </a:extLst>
          </p:cNvPr>
          <p:cNvGrpSpPr>
            <a:grpSpLocks/>
          </p:cNvGrpSpPr>
          <p:nvPr/>
        </p:nvGrpSpPr>
        <p:grpSpPr bwMode="auto">
          <a:xfrm>
            <a:off x="2411413" y="3429000"/>
            <a:ext cx="5400675" cy="720725"/>
            <a:chOff x="2339752" y="3501008"/>
            <a:chExt cx="5400600" cy="720080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C930C19E-D3EB-2092-F15C-D142A28AA9EF}"/>
                </a:ext>
              </a:extLst>
            </p:cNvPr>
            <p:cNvCxnSpPr/>
            <p:nvPr/>
          </p:nvCxnSpPr>
          <p:spPr>
            <a:xfrm>
              <a:off x="2339752" y="3645342"/>
              <a:ext cx="54006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E11D7A1-1722-7FC0-34FA-F44CCBACDED6}"/>
                </a:ext>
              </a:extLst>
            </p:cNvPr>
            <p:cNvCxnSpPr/>
            <p:nvPr/>
          </p:nvCxnSpPr>
          <p:spPr>
            <a:xfrm>
              <a:off x="4284412" y="3501008"/>
              <a:ext cx="0" cy="28866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7431" name="Object 10">
              <a:extLst>
                <a:ext uri="{FF2B5EF4-FFF2-40B4-BE49-F238E27FC236}">
                  <a16:creationId xmlns:a16="http://schemas.microsoft.com/office/drawing/2014/main" id="{5D47BEB5-38D3-5BDC-85B7-CB405A36276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39952" y="3788991"/>
            <a:ext cx="250311" cy="4320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14102" imgH="177492" progId="Equation.DSMT4">
                    <p:embed/>
                  </p:oleObj>
                </mc:Choice>
                <mc:Fallback>
                  <p:oleObj name="Equation" r:id="rId7" imgW="114102" imgH="177492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39952" y="3788991"/>
                          <a:ext cx="250311" cy="4320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Oval 12">
            <a:extLst>
              <a:ext uri="{FF2B5EF4-FFF2-40B4-BE49-F238E27FC236}">
                <a16:creationId xmlns:a16="http://schemas.microsoft.com/office/drawing/2014/main" id="{C183F7B6-85C9-A436-315D-BE96047C31A8}"/>
              </a:ext>
            </a:extLst>
          </p:cNvPr>
          <p:cNvSpPr/>
          <p:nvPr/>
        </p:nvSpPr>
        <p:spPr>
          <a:xfrm>
            <a:off x="4211638" y="3429000"/>
            <a:ext cx="288925" cy="287338"/>
          </a:xfrm>
          <a:prstGeom prst="ellipse">
            <a:avLst/>
          </a:prstGeom>
          <a:noFill/>
          <a:ln w="730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4" name="Right Arrow 13">
            <a:extLst>
              <a:ext uri="{FF2B5EF4-FFF2-40B4-BE49-F238E27FC236}">
                <a16:creationId xmlns:a16="http://schemas.microsoft.com/office/drawing/2014/main" id="{727604B9-11FF-9B6E-60EC-3C96CFB137BC}"/>
              </a:ext>
            </a:extLst>
          </p:cNvPr>
          <p:cNvSpPr/>
          <p:nvPr/>
        </p:nvSpPr>
        <p:spPr>
          <a:xfrm>
            <a:off x="4500563" y="3357563"/>
            <a:ext cx="3240087" cy="503237"/>
          </a:xfrm>
          <a:prstGeom prst="rightArrow">
            <a:avLst>
              <a:gd name="adj1" fmla="val 50000"/>
              <a:gd name="adj2" fmla="val 133558"/>
            </a:avLst>
          </a:prstGeom>
          <a:solidFill>
            <a:srgbClr val="FF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5197AF4-7042-38B3-8DD6-E81DF0EA0691}"/>
              </a:ext>
            </a:extLst>
          </p:cNvPr>
          <p:cNvSpPr txBox="1"/>
          <p:nvPr/>
        </p:nvSpPr>
        <p:spPr>
          <a:xfrm>
            <a:off x="2195513" y="2852738"/>
            <a:ext cx="648017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400" dirty="0">
                <a:solidFill>
                  <a:srgbClr val="FF0000"/>
                </a:solidFill>
                <a:latin typeface="+mj-lt"/>
                <a:cs typeface="Arial" charset="0"/>
              </a:rPr>
              <a:t>The “Hollow dot” means that it can not be 5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7D93379-C240-7937-A06A-871FDA30E41D}"/>
              </a:ext>
            </a:extLst>
          </p:cNvPr>
          <p:cNvSpPr txBox="1"/>
          <p:nvPr/>
        </p:nvSpPr>
        <p:spPr>
          <a:xfrm>
            <a:off x="1258888" y="3903663"/>
            <a:ext cx="78501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400" dirty="0">
                <a:solidFill>
                  <a:srgbClr val="FF0000"/>
                </a:solidFill>
                <a:latin typeface="+mj-lt"/>
                <a:cs typeface="Arial" charset="0"/>
              </a:rPr>
              <a:t>Since the right side is larger, we shade the right side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F71A086-6A3D-AB6E-61E1-EFE694E442A2}"/>
              </a:ext>
            </a:extLst>
          </p:cNvPr>
          <p:cNvSpPr txBox="1"/>
          <p:nvPr/>
        </p:nvSpPr>
        <p:spPr>
          <a:xfrm>
            <a:off x="2339975" y="4541838"/>
            <a:ext cx="6480175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400" dirty="0">
                <a:solidFill>
                  <a:srgbClr val="0070C0"/>
                </a:solidFill>
                <a:latin typeface="+mj-lt"/>
                <a:cs typeface="Arial" charset="0"/>
              </a:rPr>
              <a:t>“x” is greater or equal to 5; </a:t>
            </a:r>
            <a:br>
              <a:rPr lang="en-CA" sz="2400" dirty="0">
                <a:solidFill>
                  <a:srgbClr val="0070C0"/>
                </a:solidFill>
                <a:latin typeface="+mj-lt"/>
                <a:cs typeface="Arial" charset="0"/>
              </a:rPr>
            </a:br>
            <a:r>
              <a:rPr lang="en-CA" sz="2400" dirty="0" err="1">
                <a:solidFill>
                  <a:srgbClr val="0070C0"/>
                </a:solidFill>
                <a:latin typeface="+mj-lt"/>
                <a:cs typeface="Arial" charset="0"/>
              </a:rPr>
              <a:t>ie</a:t>
            </a:r>
            <a:r>
              <a:rPr lang="en-CA" sz="2400" dirty="0">
                <a:solidFill>
                  <a:srgbClr val="0070C0"/>
                </a:solidFill>
                <a:latin typeface="+mj-lt"/>
                <a:cs typeface="Arial" charset="0"/>
              </a:rPr>
              <a:t>: “x” can be  5, 5.1, 10,  12,  100</a:t>
            </a:r>
          </a:p>
        </p:txBody>
      </p:sp>
      <p:grpSp>
        <p:nvGrpSpPr>
          <p:cNvPr id="7" name="Group 17">
            <a:extLst>
              <a:ext uri="{FF2B5EF4-FFF2-40B4-BE49-F238E27FC236}">
                <a16:creationId xmlns:a16="http://schemas.microsoft.com/office/drawing/2014/main" id="{10DE61B0-4A65-203E-461B-8EE09C70F814}"/>
              </a:ext>
            </a:extLst>
          </p:cNvPr>
          <p:cNvGrpSpPr>
            <a:grpSpLocks/>
          </p:cNvGrpSpPr>
          <p:nvPr/>
        </p:nvGrpSpPr>
        <p:grpSpPr bwMode="auto">
          <a:xfrm>
            <a:off x="2411413" y="5949950"/>
            <a:ext cx="5400675" cy="719138"/>
            <a:chOff x="2339752" y="3501008"/>
            <a:chExt cx="5400600" cy="720080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A06B3122-E540-51AB-25A0-25A51D2CB668}"/>
                </a:ext>
              </a:extLst>
            </p:cNvPr>
            <p:cNvCxnSpPr/>
            <p:nvPr/>
          </p:nvCxnSpPr>
          <p:spPr>
            <a:xfrm>
              <a:off x="2339752" y="3645660"/>
              <a:ext cx="54006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7AE2E9B-48D2-7A50-51B8-E136171AAF94}"/>
                </a:ext>
              </a:extLst>
            </p:cNvPr>
            <p:cNvCxnSpPr/>
            <p:nvPr/>
          </p:nvCxnSpPr>
          <p:spPr>
            <a:xfrm>
              <a:off x="4284412" y="3501008"/>
              <a:ext cx="0" cy="28771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7428" name="Object 20">
              <a:extLst>
                <a:ext uri="{FF2B5EF4-FFF2-40B4-BE49-F238E27FC236}">
                  <a16:creationId xmlns:a16="http://schemas.microsoft.com/office/drawing/2014/main" id="{40643418-49CE-4C8F-2759-55F568CBD39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39952" y="3788991"/>
            <a:ext cx="250311" cy="4320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14102" imgH="177492" progId="Equation.DSMT4">
                    <p:embed/>
                  </p:oleObj>
                </mc:Choice>
                <mc:Fallback>
                  <p:oleObj name="Equation" r:id="rId9" imgW="114102" imgH="177492" progId="Equation.DSMT4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39952" y="3788991"/>
                          <a:ext cx="250311" cy="4320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" name="Oval 21">
            <a:extLst>
              <a:ext uri="{FF2B5EF4-FFF2-40B4-BE49-F238E27FC236}">
                <a16:creationId xmlns:a16="http://schemas.microsoft.com/office/drawing/2014/main" id="{16659D18-121C-F00E-6C79-9EBFEC82F205}"/>
              </a:ext>
            </a:extLst>
          </p:cNvPr>
          <p:cNvSpPr/>
          <p:nvPr/>
        </p:nvSpPr>
        <p:spPr>
          <a:xfrm>
            <a:off x="4211638" y="5949950"/>
            <a:ext cx="288925" cy="287338"/>
          </a:xfrm>
          <a:prstGeom prst="ellipse">
            <a:avLst/>
          </a:prstGeom>
          <a:solidFill>
            <a:srgbClr val="0070C0"/>
          </a:solidFill>
          <a:ln w="730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3" name="Right Arrow 22">
            <a:extLst>
              <a:ext uri="{FF2B5EF4-FFF2-40B4-BE49-F238E27FC236}">
                <a16:creationId xmlns:a16="http://schemas.microsoft.com/office/drawing/2014/main" id="{1D98BCBD-E5B3-3B29-085C-E5C5709E38CA}"/>
              </a:ext>
            </a:extLst>
          </p:cNvPr>
          <p:cNvSpPr/>
          <p:nvPr/>
        </p:nvSpPr>
        <p:spPr>
          <a:xfrm>
            <a:off x="4500563" y="5876925"/>
            <a:ext cx="3240087" cy="504825"/>
          </a:xfrm>
          <a:prstGeom prst="rightArrow">
            <a:avLst>
              <a:gd name="adj1" fmla="val 50000"/>
              <a:gd name="adj2" fmla="val 133558"/>
            </a:avLst>
          </a:prstGeom>
          <a:solidFill>
            <a:srgbClr val="0070C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7DEE239-F043-C644-13F3-2C7B1B9EB356}"/>
              </a:ext>
            </a:extLst>
          </p:cNvPr>
          <p:cNvSpPr txBox="1"/>
          <p:nvPr/>
        </p:nvSpPr>
        <p:spPr>
          <a:xfrm>
            <a:off x="1258888" y="5373688"/>
            <a:ext cx="78501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400" dirty="0">
                <a:solidFill>
                  <a:srgbClr val="0070C0"/>
                </a:solidFill>
                <a:latin typeface="+mj-lt"/>
                <a:cs typeface="Arial" charset="0"/>
              </a:rPr>
              <a:t>The “Solid dot” means that it can be equal to 5 </a:t>
            </a:r>
          </a:p>
        </p:txBody>
      </p:sp>
      <p:sp>
        <p:nvSpPr>
          <p:cNvPr id="17425" name="TextBox 24">
            <a:extLst>
              <a:ext uri="{FF2B5EF4-FFF2-40B4-BE49-F238E27FC236}">
                <a16:creationId xmlns:a16="http://schemas.microsoft.com/office/drawing/2014/main" id="{709F03C0-4D10-16E5-5AB5-C26888F34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 animBg="1"/>
      <p:bldP spid="14" grpId="0" animBg="1"/>
      <p:bldP spid="15" grpId="0"/>
      <p:bldP spid="16" grpId="0"/>
      <p:bldP spid="17" grpId="0"/>
      <p:bldP spid="22" grpId="0" animBg="1"/>
      <p:bldP spid="23" grpId="0" animBg="1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54EA2-9DC6-0789-F0A6-9B91F4957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260350"/>
            <a:ext cx="8507413" cy="576263"/>
          </a:xfrm>
        </p:spPr>
        <p:txBody>
          <a:bodyPr/>
          <a:lstStyle/>
          <a:p>
            <a:pPr eaLnBrk="1" hangingPunct="1">
              <a:defRPr/>
            </a:pPr>
            <a:r>
              <a:rPr lang="en-CA" sz="2500" dirty="0"/>
              <a:t>Ex: Write a statement for each of the following: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CD4DA2B9-FFC3-FD13-8866-4E342A2FDBF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0825" y="981075"/>
            <a:ext cx="8137525" cy="549275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/>
              <a:t>i) Jack is atleast 5 years old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br>
              <a:rPr lang="en-CA" altLang="en-US"/>
            </a:br>
            <a:endParaRPr lang="en-CA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/>
              <a:t>ii) Sally is shorter than 2 meters tall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br>
              <a:rPr lang="en-CA" altLang="en-US"/>
            </a:br>
            <a:endParaRPr lang="en-CA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/>
              <a:t>iii) Bob has atmost $1000 in his bank account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br>
              <a:rPr lang="en-CA" altLang="en-US"/>
            </a:br>
            <a:endParaRPr lang="en-CA" altLang="en-US"/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CA" altLang="en-US"/>
              <a:t>iv) Sharon is older than 10 years old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A1DE7DB-DA1C-6130-E4EC-6F41F8262F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5150" y="2803525"/>
          <a:ext cx="1306513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82181" imgH="177646" progId="Equation.DSMT4">
                  <p:embed/>
                </p:oleObj>
              </mc:Choice>
              <mc:Fallback>
                <p:oleObj name="Equation" r:id="rId3" imgW="482181" imgH="177646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2803525"/>
                        <a:ext cx="1306513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698D1A7-667F-3785-6A57-E8C357DB4F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81188" y="1651000"/>
          <a:ext cx="96202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5138" imgH="177569" progId="Equation.DSMT4">
                  <p:embed/>
                </p:oleObj>
              </mc:Choice>
              <mc:Fallback>
                <p:oleObj name="Equation" r:id="rId5" imgW="355138" imgH="17756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1188" y="1651000"/>
                        <a:ext cx="96202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4CD6C64-055B-1654-9D45-E4F79E5C9D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3713" y="4025900"/>
          <a:ext cx="182086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72516" imgH="177646" progId="Equation.DSMT4">
                  <p:embed/>
                </p:oleObj>
              </mc:Choice>
              <mc:Fallback>
                <p:oleObj name="Equation" r:id="rId7" imgW="672516" imgH="17764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4025900"/>
                        <a:ext cx="1820862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6167110-0A27-96E1-97AC-539E49FE46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9613" y="5516563"/>
          <a:ext cx="1168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31425" imgH="177646" progId="Equation.DSMT4">
                  <p:embed/>
                </p:oleObj>
              </mc:Choice>
              <mc:Fallback>
                <p:oleObj name="Equation" r:id="rId9" imgW="431425" imgH="177646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5516563"/>
                        <a:ext cx="1168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4" name="TextBox 7">
            <a:extLst>
              <a:ext uri="{FF2B5EF4-FFF2-40B4-BE49-F238E27FC236}">
                <a16:creationId xmlns:a16="http://schemas.microsoft.com/office/drawing/2014/main" id="{65B0792F-85E5-B5F9-B4C4-51845CB30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61718-AF28-8607-5EA8-1905E013B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148638" cy="8509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dirty="0"/>
              <a:t>Practice: Match each of the expression with the correct number line:</a:t>
            </a:r>
          </a:p>
        </p:txBody>
      </p:sp>
      <p:grpSp>
        <p:nvGrpSpPr>
          <p:cNvPr id="21507" name="Group 3">
            <a:extLst>
              <a:ext uri="{FF2B5EF4-FFF2-40B4-BE49-F238E27FC236}">
                <a16:creationId xmlns:a16="http://schemas.microsoft.com/office/drawing/2014/main" id="{7765FCD6-ADD8-82DF-604C-DFD5C730F813}"/>
              </a:ext>
            </a:extLst>
          </p:cNvPr>
          <p:cNvGrpSpPr>
            <a:grpSpLocks/>
          </p:cNvGrpSpPr>
          <p:nvPr/>
        </p:nvGrpSpPr>
        <p:grpSpPr bwMode="auto">
          <a:xfrm>
            <a:off x="395288" y="1628775"/>
            <a:ext cx="3313112" cy="720725"/>
            <a:chOff x="2339752" y="3501008"/>
            <a:chExt cx="3312368" cy="720006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F1CC4ABD-DDAE-27A9-45E8-4D30279DC3E1}"/>
                </a:ext>
              </a:extLst>
            </p:cNvPr>
            <p:cNvCxnSpPr/>
            <p:nvPr/>
          </p:nvCxnSpPr>
          <p:spPr>
            <a:xfrm>
              <a:off x="2339752" y="3645327"/>
              <a:ext cx="33123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F5FE8462-28BE-22FB-78A5-A7AC1056BF45}"/>
                </a:ext>
              </a:extLst>
            </p:cNvPr>
            <p:cNvCxnSpPr/>
            <p:nvPr/>
          </p:nvCxnSpPr>
          <p:spPr>
            <a:xfrm>
              <a:off x="3852299" y="3501008"/>
              <a:ext cx="0" cy="28863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1539" name="Object 6">
              <a:extLst>
                <a:ext uri="{FF2B5EF4-FFF2-40B4-BE49-F238E27FC236}">
                  <a16:creationId xmlns:a16="http://schemas.microsoft.com/office/drawing/2014/main" id="{0F328969-3959-E83A-5CCE-5BE80CE6A4F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11091" y="3789214"/>
            <a:ext cx="446088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202936" imgH="177569" progId="Equation.DSMT4">
                    <p:embed/>
                  </p:oleObj>
                </mc:Choice>
                <mc:Fallback>
                  <p:oleObj name="Equation" r:id="rId3" imgW="202936" imgH="177569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11091" y="3789214"/>
                          <a:ext cx="446088" cy="431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508" name="Group 8">
            <a:extLst>
              <a:ext uri="{FF2B5EF4-FFF2-40B4-BE49-F238E27FC236}">
                <a16:creationId xmlns:a16="http://schemas.microsoft.com/office/drawing/2014/main" id="{E190C130-ACD0-0DC7-1708-E14EE1763E03}"/>
              </a:ext>
            </a:extLst>
          </p:cNvPr>
          <p:cNvGrpSpPr>
            <a:grpSpLocks/>
          </p:cNvGrpSpPr>
          <p:nvPr/>
        </p:nvGrpSpPr>
        <p:grpSpPr bwMode="auto">
          <a:xfrm>
            <a:off x="395288" y="2924175"/>
            <a:ext cx="3313112" cy="720725"/>
            <a:chOff x="2339752" y="3501008"/>
            <a:chExt cx="3312368" cy="720403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45958BA5-FA09-14DB-93BD-E58EAC7C086F}"/>
                </a:ext>
              </a:extLst>
            </p:cNvPr>
            <p:cNvCxnSpPr/>
            <p:nvPr/>
          </p:nvCxnSpPr>
          <p:spPr>
            <a:xfrm>
              <a:off x="2339752" y="3645406"/>
              <a:ext cx="33123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29D6693-6624-865E-B28B-B4E26A0156B3}"/>
                </a:ext>
              </a:extLst>
            </p:cNvPr>
            <p:cNvCxnSpPr/>
            <p:nvPr/>
          </p:nvCxnSpPr>
          <p:spPr>
            <a:xfrm>
              <a:off x="3852299" y="3501008"/>
              <a:ext cx="0" cy="28879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1536" name="Object 11">
              <a:extLst>
                <a:ext uri="{FF2B5EF4-FFF2-40B4-BE49-F238E27FC236}">
                  <a16:creationId xmlns:a16="http://schemas.microsoft.com/office/drawing/2014/main" id="{96AD7737-C9E0-6379-4724-F5CDC687276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11091" y="3789611"/>
            <a:ext cx="446088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02936" imgH="177569" progId="Equation.DSMT4">
                    <p:embed/>
                  </p:oleObj>
                </mc:Choice>
                <mc:Fallback>
                  <p:oleObj name="Equation" r:id="rId5" imgW="202936" imgH="177569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11091" y="3789611"/>
                          <a:ext cx="446088" cy="431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509" name="Group 12">
            <a:extLst>
              <a:ext uri="{FF2B5EF4-FFF2-40B4-BE49-F238E27FC236}">
                <a16:creationId xmlns:a16="http://schemas.microsoft.com/office/drawing/2014/main" id="{AA54DDF0-E994-E620-98BF-A2E13D847173}"/>
              </a:ext>
            </a:extLst>
          </p:cNvPr>
          <p:cNvGrpSpPr>
            <a:grpSpLocks/>
          </p:cNvGrpSpPr>
          <p:nvPr/>
        </p:nvGrpSpPr>
        <p:grpSpPr bwMode="auto">
          <a:xfrm>
            <a:off x="395288" y="4292600"/>
            <a:ext cx="3313112" cy="704850"/>
            <a:chOff x="2339752" y="3501008"/>
            <a:chExt cx="3312368" cy="704354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4ECE12AF-7DC2-59E6-E1DC-7494FEB39D12}"/>
                </a:ext>
              </a:extLst>
            </p:cNvPr>
            <p:cNvCxnSpPr/>
            <p:nvPr/>
          </p:nvCxnSpPr>
          <p:spPr>
            <a:xfrm>
              <a:off x="2339752" y="3645369"/>
              <a:ext cx="33123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CFB8EE2-79AC-D940-816E-5F8320C68603}"/>
                </a:ext>
              </a:extLst>
            </p:cNvPr>
            <p:cNvCxnSpPr/>
            <p:nvPr/>
          </p:nvCxnSpPr>
          <p:spPr>
            <a:xfrm>
              <a:off x="3852299" y="3501008"/>
              <a:ext cx="0" cy="28872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1533" name="Object 15">
              <a:extLst>
                <a:ext uri="{FF2B5EF4-FFF2-40B4-BE49-F238E27FC236}">
                  <a16:creationId xmlns:a16="http://schemas.microsoft.com/office/drawing/2014/main" id="{5EE173F6-FFA5-5E34-926A-C29F2FAA130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93641" y="3805312"/>
            <a:ext cx="279400" cy="400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26780" imgH="164814" progId="Equation.DSMT4">
                    <p:embed/>
                  </p:oleObj>
                </mc:Choice>
                <mc:Fallback>
                  <p:oleObj name="Equation" r:id="rId7" imgW="126780" imgH="164814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3641" y="3805312"/>
                          <a:ext cx="279400" cy="400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510" name="Group 16">
            <a:extLst>
              <a:ext uri="{FF2B5EF4-FFF2-40B4-BE49-F238E27FC236}">
                <a16:creationId xmlns:a16="http://schemas.microsoft.com/office/drawing/2014/main" id="{F922C0C2-8B79-AC40-5C9A-EA18CAB85851}"/>
              </a:ext>
            </a:extLst>
          </p:cNvPr>
          <p:cNvGrpSpPr>
            <a:grpSpLocks/>
          </p:cNvGrpSpPr>
          <p:nvPr/>
        </p:nvGrpSpPr>
        <p:grpSpPr bwMode="auto">
          <a:xfrm>
            <a:off x="395288" y="5732463"/>
            <a:ext cx="3313112" cy="720725"/>
            <a:chOff x="2339752" y="3501008"/>
            <a:chExt cx="3312368" cy="720080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2FE0AE59-EF64-64D5-B81C-78E020190C08}"/>
                </a:ext>
              </a:extLst>
            </p:cNvPr>
            <p:cNvCxnSpPr/>
            <p:nvPr/>
          </p:nvCxnSpPr>
          <p:spPr>
            <a:xfrm>
              <a:off x="2339752" y="3645341"/>
              <a:ext cx="3312368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0F618F9E-2569-3E3A-ED48-A81C65CDE826}"/>
                </a:ext>
              </a:extLst>
            </p:cNvPr>
            <p:cNvCxnSpPr/>
            <p:nvPr/>
          </p:nvCxnSpPr>
          <p:spPr>
            <a:xfrm>
              <a:off x="3852299" y="3501008"/>
              <a:ext cx="0" cy="28866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1530" name="Object 19">
              <a:extLst>
                <a:ext uri="{FF2B5EF4-FFF2-40B4-BE49-F238E27FC236}">
                  <a16:creationId xmlns:a16="http://schemas.microsoft.com/office/drawing/2014/main" id="{A5A92E50-B58A-6BFB-0195-2249EB3ECD8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93641" y="3821038"/>
            <a:ext cx="279400" cy="400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26780" imgH="164814" progId="Equation.DSMT4">
                    <p:embed/>
                  </p:oleObj>
                </mc:Choice>
                <mc:Fallback>
                  <p:oleObj name="Equation" r:id="rId9" imgW="126780" imgH="164814" progId="Equation.DSMT4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3641" y="3821038"/>
                          <a:ext cx="279400" cy="400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557BD12B-EEAE-3560-F186-1CC2A10A7178}"/>
              </a:ext>
            </a:extLst>
          </p:cNvPr>
          <p:cNvSpPr/>
          <p:nvPr/>
        </p:nvSpPr>
        <p:spPr>
          <a:xfrm>
            <a:off x="1763713" y="1628775"/>
            <a:ext cx="287337" cy="287338"/>
          </a:xfrm>
          <a:prstGeom prst="ellipse">
            <a:avLst/>
          </a:prstGeom>
          <a:noFill/>
          <a:ln w="730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1CC17DD-5912-B0D3-7003-94594A848B8D}"/>
              </a:ext>
            </a:extLst>
          </p:cNvPr>
          <p:cNvSpPr/>
          <p:nvPr/>
        </p:nvSpPr>
        <p:spPr>
          <a:xfrm>
            <a:off x="1763713" y="4292600"/>
            <a:ext cx="287337" cy="288925"/>
          </a:xfrm>
          <a:prstGeom prst="ellipse">
            <a:avLst/>
          </a:prstGeom>
          <a:noFill/>
          <a:ln w="730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46B81F18-D85E-7A01-9C3D-F4F9C29091A2}"/>
              </a:ext>
            </a:extLst>
          </p:cNvPr>
          <p:cNvSpPr/>
          <p:nvPr/>
        </p:nvSpPr>
        <p:spPr>
          <a:xfrm>
            <a:off x="1763713" y="2924175"/>
            <a:ext cx="287337" cy="288925"/>
          </a:xfrm>
          <a:prstGeom prst="ellipse">
            <a:avLst/>
          </a:prstGeom>
          <a:solidFill>
            <a:srgbClr val="FF0000"/>
          </a:solidFill>
          <a:ln w="730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B91E02C-39B0-F1A9-AB9C-4DB6CBB48F8C}"/>
              </a:ext>
            </a:extLst>
          </p:cNvPr>
          <p:cNvSpPr/>
          <p:nvPr/>
        </p:nvSpPr>
        <p:spPr>
          <a:xfrm>
            <a:off x="1763713" y="5732463"/>
            <a:ext cx="287337" cy="288925"/>
          </a:xfrm>
          <a:prstGeom prst="ellipse">
            <a:avLst/>
          </a:prstGeom>
          <a:solidFill>
            <a:srgbClr val="FF0000"/>
          </a:solidFill>
          <a:ln w="730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5" name="Right Arrow 24">
            <a:extLst>
              <a:ext uri="{FF2B5EF4-FFF2-40B4-BE49-F238E27FC236}">
                <a16:creationId xmlns:a16="http://schemas.microsoft.com/office/drawing/2014/main" id="{D1B12EEA-F194-3678-77E7-2DEA538FE3CF}"/>
              </a:ext>
            </a:extLst>
          </p:cNvPr>
          <p:cNvSpPr/>
          <p:nvPr/>
        </p:nvSpPr>
        <p:spPr>
          <a:xfrm>
            <a:off x="2051050" y="2924175"/>
            <a:ext cx="1728788" cy="360363"/>
          </a:xfrm>
          <a:prstGeom prst="rightArrow">
            <a:avLst>
              <a:gd name="adj1" fmla="val 50000"/>
              <a:gd name="adj2" fmla="val 133558"/>
            </a:avLst>
          </a:prstGeom>
          <a:solidFill>
            <a:srgbClr val="FF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6" name="Right Arrow 25">
            <a:extLst>
              <a:ext uri="{FF2B5EF4-FFF2-40B4-BE49-F238E27FC236}">
                <a16:creationId xmlns:a16="http://schemas.microsoft.com/office/drawing/2014/main" id="{A093874C-ADC9-6050-48AD-3356326D8CCB}"/>
              </a:ext>
            </a:extLst>
          </p:cNvPr>
          <p:cNvSpPr/>
          <p:nvPr/>
        </p:nvSpPr>
        <p:spPr>
          <a:xfrm>
            <a:off x="2051050" y="4221163"/>
            <a:ext cx="1728788" cy="360362"/>
          </a:xfrm>
          <a:prstGeom prst="rightArrow">
            <a:avLst>
              <a:gd name="adj1" fmla="val 50000"/>
              <a:gd name="adj2" fmla="val 133558"/>
            </a:avLst>
          </a:prstGeom>
          <a:solidFill>
            <a:srgbClr val="FF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7" name="Right Arrow 26">
            <a:extLst>
              <a:ext uri="{FF2B5EF4-FFF2-40B4-BE49-F238E27FC236}">
                <a16:creationId xmlns:a16="http://schemas.microsoft.com/office/drawing/2014/main" id="{F51C9B60-D538-D5DF-3F3A-197053E62CD0}"/>
              </a:ext>
            </a:extLst>
          </p:cNvPr>
          <p:cNvSpPr/>
          <p:nvPr/>
        </p:nvSpPr>
        <p:spPr>
          <a:xfrm rot="10800000">
            <a:off x="179388" y="5661025"/>
            <a:ext cx="1728787" cy="360363"/>
          </a:xfrm>
          <a:prstGeom prst="rightArrow">
            <a:avLst>
              <a:gd name="adj1" fmla="val 50000"/>
              <a:gd name="adj2" fmla="val 133558"/>
            </a:avLst>
          </a:prstGeom>
          <a:solidFill>
            <a:srgbClr val="FF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8" name="Right Arrow 27">
            <a:extLst>
              <a:ext uri="{FF2B5EF4-FFF2-40B4-BE49-F238E27FC236}">
                <a16:creationId xmlns:a16="http://schemas.microsoft.com/office/drawing/2014/main" id="{3CCDC3ED-576D-CA98-A460-721C8CD05E67}"/>
              </a:ext>
            </a:extLst>
          </p:cNvPr>
          <p:cNvSpPr/>
          <p:nvPr/>
        </p:nvSpPr>
        <p:spPr>
          <a:xfrm rot="10800000">
            <a:off x="107950" y="1557338"/>
            <a:ext cx="1727200" cy="358775"/>
          </a:xfrm>
          <a:prstGeom prst="rightArrow">
            <a:avLst>
              <a:gd name="adj1" fmla="val 50000"/>
              <a:gd name="adj2" fmla="val 133558"/>
            </a:avLst>
          </a:prstGeom>
          <a:solidFill>
            <a:srgbClr val="FF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3960CC4F-8B9B-6095-6B90-5D61E431DF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9075" y="1484313"/>
          <a:ext cx="1236663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57002" imgH="203112" progId="Equation.DSMT4">
                  <p:embed/>
                </p:oleObj>
              </mc:Choice>
              <mc:Fallback>
                <p:oleObj name="Equation" r:id="rId11" imgW="457002" imgH="203112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9075" y="1484313"/>
                        <a:ext cx="1236663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0" name="Object 29">
            <a:extLst>
              <a:ext uri="{FF2B5EF4-FFF2-40B4-BE49-F238E27FC236}">
                <a16:creationId xmlns:a16="http://schemas.microsoft.com/office/drawing/2014/main" id="{8F82D557-506A-8D6F-CDDE-02783333D9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45100" y="2662238"/>
          <a:ext cx="1339850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94870" imgH="203024" progId="Equation.DSMT4">
                  <p:embed/>
                </p:oleObj>
              </mc:Choice>
              <mc:Fallback>
                <p:oleObj name="Equation" r:id="rId13" imgW="494870" imgH="203024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100" y="2662238"/>
                        <a:ext cx="1339850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1" name="Object 30">
            <a:extLst>
              <a:ext uri="{FF2B5EF4-FFF2-40B4-BE49-F238E27FC236}">
                <a16:creationId xmlns:a16="http://schemas.microsoft.com/office/drawing/2014/main" id="{A42C250C-09B6-5E13-1FE1-980BE601EF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48263" y="3814763"/>
          <a:ext cx="1443037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33169" imgH="203112" progId="Equation.DSMT4">
                  <p:embed/>
                </p:oleObj>
              </mc:Choice>
              <mc:Fallback>
                <p:oleObj name="Equation" r:id="rId15" imgW="533169" imgH="203112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3814763"/>
                        <a:ext cx="1443037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416782C6-EBE0-72BF-32C5-26BDFFC4C3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33988" y="5038725"/>
          <a:ext cx="1408112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20474" imgH="203112" progId="Equation.DSMT4">
                  <p:embed/>
                </p:oleObj>
              </mc:Choice>
              <mc:Fallback>
                <p:oleObj name="Equation" r:id="rId17" imgW="520474" imgH="203112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3988" y="5038725"/>
                        <a:ext cx="1408112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1DB2F1CF-2F1E-FE5C-B1BD-2BA3C0DBBF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19925" y="1484313"/>
          <a:ext cx="1649413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09336" imgH="203112" progId="Equation.DSMT4">
                  <p:embed/>
                </p:oleObj>
              </mc:Choice>
              <mc:Fallback>
                <p:oleObj name="Equation" r:id="rId19" imgW="609336" imgH="203112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1484313"/>
                        <a:ext cx="1649413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4" name="Object 33">
            <a:extLst>
              <a:ext uri="{FF2B5EF4-FFF2-40B4-BE49-F238E27FC236}">
                <a16:creationId xmlns:a16="http://schemas.microsoft.com/office/drawing/2014/main" id="{082615FB-B8D0-8364-D84E-51FF9DDF64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97700" y="2662238"/>
          <a:ext cx="1751013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47419" imgH="203112" progId="Equation.DSMT4">
                  <p:embed/>
                </p:oleObj>
              </mc:Choice>
              <mc:Fallback>
                <p:oleObj name="Equation" r:id="rId21" imgW="647419" imgH="203112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7700" y="2662238"/>
                        <a:ext cx="1751013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5" name="Object 34">
            <a:extLst>
              <a:ext uri="{FF2B5EF4-FFF2-40B4-BE49-F238E27FC236}">
                <a16:creationId xmlns:a16="http://schemas.microsoft.com/office/drawing/2014/main" id="{23F26B11-9C4E-FC12-6AD6-0EE2FF5DF1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65950" y="3814763"/>
          <a:ext cx="1854200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85800" imgH="203200" progId="Equation.DSMT4">
                  <p:embed/>
                </p:oleObj>
              </mc:Choice>
              <mc:Fallback>
                <p:oleObj name="Equation" r:id="rId23" imgW="685800" imgH="2032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5950" y="3814763"/>
                        <a:ext cx="1854200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CB66D44E-CF42-D34E-4CF8-CD44676BAE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61163" y="5038725"/>
          <a:ext cx="1992312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36600" imgH="203200" progId="Equation.DSMT4">
                  <p:embed/>
                </p:oleObj>
              </mc:Choice>
              <mc:Fallback>
                <p:oleObj name="Equation" r:id="rId25" imgW="736600" imgH="2032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1163" y="5038725"/>
                        <a:ext cx="1992312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27" name="TextBox 34">
            <a:extLst>
              <a:ext uri="{FF2B5EF4-FFF2-40B4-BE49-F238E27FC236}">
                <a16:creationId xmlns:a16="http://schemas.microsoft.com/office/drawing/2014/main" id="{BB730807-6FDF-6166-B46E-619E6F489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-0.49948 0.0439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983" y="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48148E-6 L -0.48211 -0.2643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15" y="-1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L -0.2809 0.4430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45" y="22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48148E-6 L -0.28316 0.124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67" y="6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644B5-F438-A92D-6EFB-10943D02E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Homework: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2C62EE92-CBC9-C28F-6424-99241BD6A5F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CA" altLang="en-US"/>
              <a:t>P292 #3, 5, 8, 9, 10, 12</a:t>
            </a:r>
          </a:p>
        </p:txBody>
      </p:sp>
      <p:sp>
        <p:nvSpPr>
          <p:cNvPr id="23556" name="TextBox 3">
            <a:extLst>
              <a:ext uri="{FF2B5EF4-FFF2-40B4-BE49-F238E27FC236}">
                <a16:creationId xmlns:a16="http://schemas.microsoft.com/office/drawing/2014/main" id="{871C45C3-12A4-2A4A-6BE6-9381B6929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6cefca26cfd723173d4fc5f1a1f41ba8a745a"/>
  <p:tag name="GENSWF_OUTPUT_FILE_NAME" val="m9pch63"/>
  <p:tag name="ISPRING_RESOURCE_PATHS_HASH_2" val="d54ae69bc3d19dfd9475be15a64bd7d587dd65"/>
  <p:tag name="ISPRING_ULTRA_SCORM_COURSE_ID" val="7BA4DCA2-490B-47FE-9FA1-2EBA5695CC5E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9P"/>
  <p:tag name="ISPRING_PRESENTATION_TITLE" val="Section 6.3 Linear Inequalities"/>
  <p:tag name="ISPRING_RESOURCE_PATHS_HASH_PRESENTER" val="63f2aa99731758a4b15eb188ed1ef94ffd7dd51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680</TotalTime>
  <Words>538</Words>
  <Application>Microsoft Office PowerPoint</Application>
  <PresentationFormat>On-screen Show (4:3)</PresentationFormat>
  <Paragraphs>86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Century Schoolbook</vt:lpstr>
      <vt:lpstr>Wingdings</vt:lpstr>
      <vt:lpstr>Wingdings 2</vt:lpstr>
      <vt:lpstr>Calibri</vt:lpstr>
      <vt:lpstr>Courier New</vt:lpstr>
      <vt:lpstr>Oriel</vt:lpstr>
      <vt:lpstr>MathType 6.0 Equation</vt:lpstr>
      <vt:lpstr>Section 6.3  Linear Inequalities</vt:lpstr>
      <vt:lpstr>Review: Number Line</vt:lpstr>
      <vt:lpstr>Inequality:</vt:lpstr>
      <vt:lpstr>PowerPoint Presentation</vt:lpstr>
      <vt:lpstr>Inequalities with Variables</vt:lpstr>
      <vt:lpstr>Ex: Write a statement for each of the following:</vt:lpstr>
      <vt:lpstr>Practice: Match each of the expression with the correct number line:</vt:lpstr>
      <vt:lpstr>Homework: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6.3 Linear Inequalities</dc:title>
  <dc:creator>danny young</dc:creator>
  <cp:lastModifiedBy>Danny Young</cp:lastModifiedBy>
  <cp:revision>42</cp:revision>
  <dcterms:created xsi:type="dcterms:W3CDTF">2011-01-23T02:51:46Z</dcterms:created>
  <dcterms:modified xsi:type="dcterms:W3CDTF">2026-01-23T03:33:01Z</dcterms:modified>
</cp:coreProperties>
</file>